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3" r:id="rId3"/>
    <p:sldId id="258" r:id="rId4"/>
    <p:sldId id="257" r:id="rId5"/>
    <p:sldId id="261" r:id="rId6"/>
    <p:sldId id="260" r:id="rId7"/>
    <p:sldId id="259" r:id="rId8"/>
    <p:sldId id="263" r:id="rId9"/>
    <p:sldId id="265" r:id="rId10"/>
    <p:sldId id="262" r:id="rId11"/>
    <p:sldId id="266" r:id="rId12"/>
    <p:sldId id="267" r:id="rId13"/>
    <p:sldId id="268" r:id="rId14"/>
    <p:sldId id="264" r:id="rId15"/>
    <p:sldId id="277" r:id="rId16"/>
    <p:sldId id="294" r:id="rId17"/>
    <p:sldId id="295" r:id="rId18"/>
    <p:sldId id="296" r:id="rId19"/>
    <p:sldId id="269" r:id="rId20"/>
    <p:sldId id="271" r:id="rId21"/>
    <p:sldId id="273" r:id="rId22"/>
    <p:sldId id="297" r:id="rId23"/>
    <p:sldId id="272" r:id="rId24"/>
    <p:sldId id="274" r:id="rId25"/>
    <p:sldId id="275" r:id="rId26"/>
    <p:sldId id="276" r:id="rId27"/>
    <p:sldId id="278" r:id="rId28"/>
    <p:sldId id="280" r:id="rId29"/>
    <p:sldId id="270" r:id="rId30"/>
    <p:sldId id="281" r:id="rId31"/>
    <p:sldId id="283" r:id="rId32"/>
    <p:sldId id="286" r:id="rId33"/>
    <p:sldId id="287" r:id="rId34"/>
    <p:sldId id="288" r:id="rId35"/>
    <p:sldId id="289" r:id="rId36"/>
    <p:sldId id="290" r:id="rId37"/>
    <p:sldId id="291" r:id="rId38"/>
    <p:sldId id="282" r:id="rId39"/>
    <p:sldId id="285" r:id="rId40"/>
    <p:sldId id="292"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96" y="4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4F52DEE-4A98-491F-8758-CF52861AA12F}" type="datetimeFigureOut">
              <a:rPr lang="zh-CN" altLang="en-US" smtClean="0"/>
              <a:t>2021/8/29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2130BF-9B67-451E-8D72-4EDD972FC874}" type="slidenum">
              <a:rPr lang="zh-CN" altLang="en-US" smtClean="0"/>
              <a:t>‹#›</a:t>
            </a:fld>
            <a:endParaRPr lang="zh-CN" altLang="en-US"/>
          </a:p>
        </p:txBody>
      </p:sp>
    </p:spTree>
    <p:extLst>
      <p:ext uri="{BB962C8B-B14F-4D97-AF65-F5344CB8AC3E}">
        <p14:creationId xmlns:p14="http://schemas.microsoft.com/office/powerpoint/2010/main" val="368701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4F52DEE-4A98-491F-8758-CF52861AA12F}" type="datetimeFigureOut">
              <a:rPr lang="zh-CN" altLang="en-US" smtClean="0"/>
              <a:t>2021/8/29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2130BF-9B67-451E-8D72-4EDD972FC874}" type="slidenum">
              <a:rPr lang="zh-CN" altLang="en-US" smtClean="0"/>
              <a:t>‹#›</a:t>
            </a:fld>
            <a:endParaRPr lang="zh-CN" altLang="en-US"/>
          </a:p>
        </p:txBody>
      </p:sp>
    </p:spTree>
    <p:extLst>
      <p:ext uri="{BB962C8B-B14F-4D97-AF65-F5344CB8AC3E}">
        <p14:creationId xmlns:p14="http://schemas.microsoft.com/office/powerpoint/2010/main" val="234613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4F52DEE-4A98-491F-8758-CF52861AA12F}" type="datetimeFigureOut">
              <a:rPr lang="zh-CN" altLang="en-US" smtClean="0"/>
              <a:t>2021/8/29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2130BF-9B67-451E-8D72-4EDD972FC874}" type="slidenum">
              <a:rPr lang="zh-CN" altLang="en-US" smtClean="0"/>
              <a:t>‹#›</a:t>
            </a:fld>
            <a:endParaRPr lang="zh-CN" altLang="en-US"/>
          </a:p>
        </p:txBody>
      </p:sp>
    </p:spTree>
    <p:extLst>
      <p:ext uri="{BB962C8B-B14F-4D97-AF65-F5344CB8AC3E}">
        <p14:creationId xmlns:p14="http://schemas.microsoft.com/office/powerpoint/2010/main" val="1442011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4F52DEE-4A98-491F-8758-CF52861AA12F}" type="datetimeFigureOut">
              <a:rPr lang="zh-CN" altLang="en-US" smtClean="0"/>
              <a:t>2021/8/29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2130BF-9B67-451E-8D72-4EDD972FC874}" type="slidenum">
              <a:rPr lang="zh-CN" altLang="en-US" smtClean="0"/>
              <a:t>‹#›</a:t>
            </a:fld>
            <a:endParaRPr lang="zh-CN" altLang="en-US"/>
          </a:p>
        </p:txBody>
      </p:sp>
    </p:spTree>
    <p:extLst>
      <p:ext uri="{BB962C8B-B14F-4D97-AF65-F5344CB8AC3E}">
        <p14:creationId xmlns:p14="http://schemas.microsoft.com/office/powerpoint/2010/main" val="1076349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4F52DEE-4A98-491F-8758-CF52861AA12F}" type="datetimeFigureOut">
              <a:rPr lang="zh-CN" altLang="en-US" smtClean="0"/>
              <a:t>2021/8/29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2130BF-9B67-451E-8D72-4EDD972FC874}" type="slidenum">
              <a:rPr lang="zh-CN" altLang="en-US" smtClean="0"/>
              <a:t>‹#›</a:t>
            </a:fld>
            <a:endParaRPr lang="zh-CN" altLang="en-US"/>
          </a:p>
        </p:txBody>
      </p:sp>
    </p:spTree>
    <p:extLst>
      <p:ext uri="{BB962C8B-B14F-4D97-AF65-F5344CB8AC3E}">
        <p14:creationId xmlns:p14="http://schemas.microsoft.com/office/powerpoint/2010/main" val="2175251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4F52DEE-4A98-491F-8758-CF52861AA12F}" type="datetimeFigureOut">
              <a:rPr lang="zh-CN" altLang="en-US" smtClean="0"/>
              <a:t>2021/8/29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2130BF-9B67-451E-8D72-4EDD972FC874}" type="slidenum">
              <a:rPr lang="zh-CN" altLang="en-US" smtClean="0"/>
              <a:t>‹#›</a:t>
            </a:fld>
            <a:endParaRPr lang="zh-CN" altLang="en-US"/>
          </a:p>
        </p:txBody>
      </p:sp>
    </p:spTree>
    <p:extLst>
      <p:ext uri="{BB962C8B-B14F-4D97-AF65-F5344CB8AC3E}">
        <p14:creationId xmlns:p14="http://schemas.microsoft.com/office/powerpoint/2010/main" val="2733461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4F52DEE-4A98-491F-8758-CF52861AA12F}" type="datetimeFigureOut">
              <a:rPr lang="zh-CN" altLang="en-US" smtClean="0"/>
              <a:t>2021/8/29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22130BF-9B67-451E-8D72-4EDD972FC874}" type="slidenum">
              <a:rPr lang="zh-CN" altLang="en-US" smtClean="0"/>
              <a:t>‹#›</a:t>
            </a:fld>
            <a:endParaRPr lang="zh-CN" altLang="en-US"/>
          </a:p>
        </p:txBody>
      </p:sp>
    </p:spTree>
    <p:extLst>
      <p:ext uri="{BB962C8B-B14F-4D97-AF65-F5344CB8AC3E}">
        <p14:creationId xmlns:p14="http://schemas.microsoft.com/office/powerpoint/2010/main" val="927830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4F52DEE-4A98-491F-8758-CF52861AA12F}" type="datetimeFigureOut">
              <a:rPr lang="zh-CN" altLang="en-US" smtClean="0"/>
              <a:t>2021/8/29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22130BF-9B67-451E-8D72-4EDD972FC874}" type="slidenum">
              <a:rPr lang="zh-CN" altLang="en-US" smtClean="0"/>
              <a:t>‹#›</a:t>
            </a:fld>
            <a:endParaRPr lang="zh-CN" altLang="en-US"/>
          </a:p>
        </p:txBody>
      </p:sp>
    </p:spTree>
    <p:extLst>
      <p:ext uri="{BB962C8B-B14F-4D97-AF65-F5344CB8AC3E}">
        <p14:creationId xmlns:p14="http://schemas.microsoft.com/office/powerpoint/2010/main" val="1230361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4F52DEE-4A98-491F-8758-CF52861AA12F}" type="datetimeFigureOut">
              <a:rPr lang="zh-CN" altLang="en-US" smtClean="0"/>
              <a:t>2021/8/29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22130BF-9B67-451E-8D72-4EDD972FC874}" type="slidenum">
              <a:rPr lang="zh-CN" altLang="en-US" smtClean="0"/>
              <a:t>‹#›</a:t>
            </a:fld>
            <a:endParaRPr lang="zh-CN" altLang="en-US"/>
          </a:p>
        </p:txBody>
      </p:sp>
    </p:spTree>
    <p:extLst>
      <p:ext uri="{BB962C8B-B14F-4D97-AF65-F5344CB8AC3E}">
        <p14:creationId xmlns:p14="http://schemas.microsoft.com/office/powerpoint/2010/main" val="2825009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4F52DEE-4A98-491F-8758-CF52861AA12F}" type="datetimeFigureOut">
              <a:rPr lang="zh-CN" altLang="en-US" smtClean="0"/>
              <a:t>2021/8/29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2130BF-9B67-451E-8D72-4EDD972FC874}" type="slidenum">
              <a:rPr lang="zh-CN" altLang="en-US" smtClean="0"/>
              <a:t>‹#›</a:t>
            </a:fld>
            <a:endParaRPr lang="zh-CN" altLang="en-US"/>
          </a:p>
        </p:txBody>
      </p:sp>
    </p:spTree>
    <p:extLst>
      <p:ext uri="{BB962C8B-B14F-4D97-AF65-F5344CB8AC3E}">
        <p14:creationId xmlns:p14="http://schemas.microsoft.com/office/powerpoint/2010/main" val="328962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4F52DEE-4A98-491F-8758-CF52861AA12F}" type="datetimeFigureOut">
              <a:rPr lang="zh-CN" altLang="en-US" smtClean="0"/>
              <a:t>2021/8/29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2130BF-9B67-451E-8D72-4EDD972FC874}" type="slidenum">
              <a:rPr lang="zh-CN" altLang="en-US" smtClean="0"/>
              <a:t>‹#›</a:t>
            </a:fld>
            <a:endParaRPr lang="zh-CN" altLang="en-US"/>
          </a:p>
        </p:txBody>
      </p:sp>
    </p:spTree>
    <p:extLst>
      <p:ext uri="{BB962C8B-B14F-4D97-AF65-F5344CB8AC3E}">
        <p14:creationId xmlns:p14="http://schemas.microsoft.com/office/powerpoint/2010/main" val="1425860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F52DEE-4A98-491F-8758-CF52861AA12F}" type="datetimeFigureOut">
              <a:rPr lang="zh-CN" altLang="en-US" smtClean="0"/>
              <a:t>2021/8/29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2130BF-9B67-451E-8D72-4EDD972FC874}" type="slidenum">
              <a:rPr lang="zh-CN" altLang="en-US" smtClean="0"/>
              <a:t>‹#›</a:t>
            </a:fld>
            <a:endParaRPr lang="zh-CN" altLang="en-US"/>
          </a:p>
        </p:txBody>
      </p:sp>
    </p:spTree>
    <p:extLst>
      <p:ext uri="{BB962C8B-B14F-4D97-AF65-F5344CB8AC3E}">
        <p14:creationId xmlns:p14="http://schemas.microsoft.com/office/powerpoint/2010/main" val="3683274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pypi.douban.com/simple/"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baike.baidu.com/pic/%E6%96%90%E6%B3%A2%E9%82%A3%E5%A5%91%E6%95%B0%E5%88%97/99145/0/d439b6003af33a87e4177a3dc75c10385343b59a?fr=lemma&amp;ct=single"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baike.baidu.com/pic/%E6%96%90%E6%B3%A2%E9%82%A3%E5%A5%91%E6%95%B0%E5%88%97/99145/0/d439b6003af33a87e4177a3dc75c10385343b59a?fr=lemma&amp;ct=single"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baike.baidu.com/pic/%E6%96%90%E6%B3%A2%E9%82%A3%E5%A5%91%E6%95%B0%E5%88%97/99145/0/d439b6003af33a87e4177a3dc75c10385343b59a?fr=lemma&amp;ct=single"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web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038139"/>
            <a:ext cx="9144000" cy="2387600"/>
          </a:xfrm>
        </p:spPr>
        <p:txBody>
          <a:bodyPr/>
          <a:lstStyle/>
          <a:p>
            <a:r>
              <a:rPr lang="en-US" altLang="zh-CN" b="1" dirty="0">
                <a:latin typeface="微软雅黑" panose="020B0503020204020204" pitchFamily="34" charset="-122"/>
                <a:ea typeface="微软雅黑" panose="020B0503020204020204" pitchFamily="34" charset="-122"/>
              </a:rPr>
              <a:t>Python</a:t>
            </a:r>
            <a:r>
              <a:rPr lang="zh-CN" altLang="zh-CN" b="1" dirty="0">
                <a:latin typeface="微软雅黑" panose="020B0503020204020204" pitchFamily="34" charset="-122"/>
                <a:ea typeface="微软雅黑" panose="020B0503020204020204" pitchFamily="34" charset="-122"/>
              </a:rPr>
              <a:t>程序设计</a:t>
            </a:r>
            <a:endParaRPr lang="zh-CN" altLang="en-US" dirty="0">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a:xfrm>
            <a:off x="1524000" y="4059238"/>
            <a:ext cx="9144000" cy="1655762"/>
          </a:xfrm>
        </p:spPr>
        <p:txBody>
          <a:bodyPr>
            <a:normAutofit/>
          </a:bodyPr>
          <a:lstStyle/>
          <a:p>
            <a:r>
              <a:rPr lang="zh-CN" altLang="en-US" sz="3600" dirty="0">
                <a:latin typeface="微软雅黑" panose="020B0503020204020204" pitchFamily="34" charset="-122"/>
                <a:ea typeface="微软雅黑" panose="020B0503020204020204" pitchFamily="34" charset="-122"/>
              </a:rPr>
              <a:t>廖友琦</a:t>
            </a:r>
            <a:endParaRPr lang="en-US" altLang="zh-CN" sz="3600" dirty="0">
              <a:latin typeface="微软雅黑" panose="020B0503020204020204" pitchFamily="34" charset="-122"/>
              <a:ea typeface="微软雅黑" panose="020B0503020204020204" pitchFamily="34" charset="-122"/>
            </a:endParaRPr>
          </a:p>
          <a:p>
            <a:r>
              <a:rPr lang="en-US" altLang="zh-CN" sz="3600" dirty="0">
                <a:latin typeface="微软雅黑" panose="020B0503020204020204" pitchFamily="34" charset="-122"/>
                <a:ea typeface="微软雅黑" panose="020B0503020204020204" pitchFamily="34" charset="-122"/>
              </a:rPr>
              <a:t>2021-08-31</a:t>
            </a:r>
          </a:p>
          <a:p>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05832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3149" y="366664"/>
            <a:ext cx="3467616" cy="584775"/>
          </a:xfrm>
          <a:prstGeom prst="rect">
            <a:avLst/>
          </a:prstGeom>
        </p:spPr>
        <p:txBody>
          <a:bodyPr wrap="none">
            <a:spAutoFit/>
          </a:bodyPr>
          <a:lstStyle/>
          <a:p>
            <a:r>
              <a:rPr lang="zh-CN" altLang="en-US" sz="3200" dirty="0">
                <a:latin typeface="微软雅黑" panose="020B0503020204020204" pitchFamily="34" charset="-122"/>
                <a:ea typeface="微软雅黑" panose="020B0503020204020204" pitchFamily="34" charset="-122"/>
              </a:rPr>
              <a:t>程序设计语言概述</a:t>
            </a:r>
          </a:p>
        </p:txBody>
      </p:sp>
      <p:sp>
        <p:nvSpPr>
          <p:cNvPr id="5" name="文本框 4"/>
          <p:cNvSpPr txBox="1"/>
          <p:nvPr/>
        </p:nvSpPr>
        <p:spPr>
          <a:xfrm>
            <a:off x="773206" y="2050677"/>
            <a:ext cx="6743700" cy="383181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高级语言区别于低级语言在于，高级语言是接近自然语言的一种计算机程序设计语言，更容易地描述计算问题并利用计算机解决计算问题。</a:t>
            </a:r>
            <a:endParaRPr lang="en-US" altLang="zh-CN" dirty="0">
              <a:latin typeface="微软雅黑" panose="020B0503020204020204" pitchFamily="34" charset="-122"/>
              <a:ea typeface="微软雅黑" panose="020B0503020204020204" pitchFamily="34" charset="-122"/>
            </a:endParaRPr>
          </a:p>
          <a:p>
            <a:pPr>
              <a:lnSpc>
                <a:spcPct val="150000"/>
              </a:lnSpc>
            </a:pPr>
            <a:endParaRPr lang="zh-CN" altLang="en-US"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例如：执行数字</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加法的高级语言代码为：</a:t>
            </a:r>
          </a:p>
          <a:p>
            <a:pPr>
              <a:lnSpc>
                <a:spcPct val="150000"/>
              </a:lnSpc>
            </a:pPr>
            <a:r>
              <a:rPr lang="en-US" altLang="zh-CN" dirty="0">
                <a:latin typeface="微软雅黑" panose="020B0503020204020204" pitchFamily="34" charset="-122"/>
                <a:ea typeface="微软雅黑" panose="020B0503020204020204" pitchFamily="34" charset="-122"/>
              </a:rPr>
              <a:t>result = 2 + 3</a:t>
            </a: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C, C++, C#, Visual Basic, Java, PHP, JavaScript, Go, Python, R, Julia, Scala, Rust……</a:t>
            </a: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683149" y="1247446"/>
            <a:ext cx="1762021" cy="461665"/>
          </a:xfrm>
          <a:prstGeom prst="rect">
            <a:avLst/>
          </a:prstGeom>
        </p:spPr>
        <p:txBody>
          <a:bodyPr wrap="none">
            <a:spAutoFit/>
          </a:bodyPr>
          <a:lstStyle/>
          <a:p>
            <a:pPr marL="342900" indent="-3429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高级语言</a:t>
            </a:r>
          </a:p>
        </p:txBody>
      </p:sp>
    </p:spTree>
    <p:extLst>
      <p:ext uri="{BB962C8B-B14F-4D97-AF65-F5344CB8AC3E}">
        <p14:creationId xmlns:p14="http://schemas.microsoft.com/office/powerpoint/2010/main" val="2157568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3149" y="366664"/>
            <a:ext cx="2236510" cy="584775"/>
          </a:xfrm>
          <a:prstGeom prst="rect">
            <a:avLst/>
          </a:prstGeom>
        </p:spPr>
        <p:txBody>
          <a:bodyPr wrap="none">
            <a:spAutoFit/>
          </a:bodyPr>
          <a:lstStyle/>
          <a:p>
            <a:r>
              <a:rPr lang="zh-CN" altLang="en-US" sz="3200" dirty="0">
                <a:latin typeface="微软雅黑" panose="020B0503020204020204" pitchFamily="34" charset="-122"/>
                <a:ea typeface="微软雅黑" panose="020B0503020204020204" pitchFamily="34" charset="-122"/>
              </a:rPr>
              <a:t>编译和解释</a:t>
            </a:r>
          </a:p>
        </p:txBody>
      </p:sp>
      <p:sp>
        <p:nvSpPr>
          <p:cNvPr id="5" name="文本框 4"/>
          <p:cNvSpPr txBox="1"/>
          <p:nvPr/>
        </p:nvSpPr>
        <p:spPr>
          <a:xfrm>
            <a:off x="683149" y="1479177"/>
            <a:ext cx="5589904" cy="2585323"/>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高级语言按照计算机执行方式的不同可分成两类：</a:t>
            </a:r>
          </a:p>
          <a:p>
            <a:pPr marL="285750"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静态语言</a:t>
            </a:r>
          </a:p>
          <a:p>
            <a:pPr marL="285750"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脚本语言</a:t>
            </a:r>
            <a:endParaRPr lang="en-US" altLang="zh-CN" dirty="0">
              <a:latin typeface="微软雅黑" panose="020B0503020204020204" pitchFamily="34" charset="-122"/>
              <a:ea typeface="微软雅黑" panose="020B0503020204020204" pitchFamily="34" charset="-122"/>
            </a:endParaRPr>
          </a:p>
          <a:p>
            <a:pPr>
              <a:lnSpc>
                <a:spcPct val="150000"/>
              </a:lnSpc>
            </a:pPr>
            <a:endParaRPr lang="zh-CN" altLang="en-US"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这里所说的执行方式指计算机执行一个程序的过程，静态语言采用编译执行，脚本语言采用解释执行。</a:t>
            </a:r>
          </a:p>
        </p:txBody>
      </p:sp>
    </p:spTree>
    <p:extLst>
      <p:ext uri="{BB962C8B-B14F-4D97-AF65-F5344CB8AC3E}">
        <p14:creationId xmlns:p14="http://schemas.microsoft.com/office/powerpoint/2010/main" val="2666028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3149" y="366664"/>
            <a:ext cx="2236510" cy="584775"/>
          </a:xfrm>
          <a:prstGeom prst="rect">
            <a:avLst/>
          </a:prstGeom>
        </p:spPr>
        <p:txBody>
          <a:bodyPr wrap="none">
            <a:spAutoFit/>
          </a:bodyPr>
          <a:lstStyle/>
          <a:p>
            <a:r>
              <a:rPr lang="zh-CN" altLang="en-US" sz="3200" dirty="0">
                <a:latin typeface="微软雅黑" panose="020B0503020204020204" pitchFamily="34" charset="-122"/>
                <a:ea typeface="微软雅黑" panose="020B0503020204020204" pitchFamily="34" charset="-122"/>
              </a:rPr>
              <a:t>编译和解释</a:t>
            </a:r>
          </a:p>
        </p:txBody>
      </p:sp>
      <p:sp>
        <p:nvSpPr>
          <p:cNvPr id="5" name="文本框 4"/>
          <p:cNvSpPr txBox="1"/>
          <p:nvPr/>
        </p:nvSpPr>
        <p:spPr>
          <a:xfrm>
            <a:off x="683149" y="1479177"/>
            <a:ext cx="5616798" cy="216982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编译是将源代码转换成目标代码的过程，通常：</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源代码是高级语言代码，</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目标代码是机器语言代码，</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执行编译的计算机程序称为编译器</a:t>
            </a:r>
            <a:endParaRPr lang="en-US" altLang="zh-CN" dirty="0">
              <a:latin typeface="微软雅黑" panose="020B0503020204020204" pitchFamily="34" charset="-122"/>
              <a:ea typeface="微软雅黑" panose="020B0503020204020204" pitchFamily="34" charset="-122"/>
            </a:endParaRPr>
          </a:p>
          <a:p>
            <a:pPr>
              <a:lnSpc>
                <a:spcPct val="150000"/>
              </a:lnSpc>
            </a:pPr>
            <a:endParaRPr lang="zh-CN" altLang="en-US"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83149" y="3697431"/>
            <a:ext cx="5240280" cy="1725354"/>
          </a:xfrm>
          <a:prstGeom prst="rect">
            <a:avLst/>
          </a:prstGeom>
        </p:spPr>
      </p:pic>
      <p:sp>
        <p:nvSpPr>
          <p:cNvPr id="8" name="矩形 7"/>
          <p:cNvSpPr/>
          <p:nvPr/>
        </p:nvSpPr>
        <p:spPr>
          <a:xfrm>
            <a:off x="6790765" y="1479177"/>
            <a:ext cx="5289381" cy="2585323"/>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编译是一次性地翻译，一旦程序被编译，不再需要编译程序或者源代码。</a:t>
            </a:r>
          </a:p>
          <a:p>
            <a:pPr marL="342900"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对于相同源代码，编译所产生的目标代码执行速度更快。</a:t>
            </a:r>
          </a:p>
          <a:p>
            <a:pPr marL="342900"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目标代码不需要编译器就可以运行，在同类型操作系统上使用灵活。</a:t>
            </a:r>
          </a:p>
        </p:txBody>
      </p:sp>
      <p:sp>
        <p:nvSpPr>
          <p:cNvPr id="3" name="文本框 2"/>
          <p:cNvSpPr txBox="1"/>
          <p:nvPr/>
        </p:nvSpPr>
        <p:spPr>
          <a:xfrm>
            <a:off x="683149" y="5943600"/>
            <a:ext cx="5878789"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采用编译执行的语言是静态语言，如</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语言、</a:t>
            </a:r>
            <a:r>
              <a:rPr lang="en-US" altLang="zh-CN" dirty="0">
                <a:latin typeface="微软雅黑" panose="020B0503020204020204" pitchFamily="34" charset="-122"/>
                <a:ea typeface="微软雅黑" panose="020B0503020204020204" pitchFamily="34" charset="-122"/>
              </a:rPr>
              <a:t>Java</a:t>
            </a:r>
            <a:r>
              <a:rPr lang="zh-CN" altLang="en-US" dirty="0">
                <a:latin typeface="微软雅黑" panose="020B0503020204020204" pitchFamily="34" charset="-122"/>
                <a:ea typeface="微软雅黑" panose="020B0503020204020204" pitchFamily="34" charset="-122"/>
              </a:rPr>
              <a:t>语言等</a:t>
            </a:r>
          </a:p>
        </p:txBody>
      </p:sp>
    </p:spTree>
    <p:extLst>
      <p:ext uri="{BB962C8B-B14F-4D97-AF65-F5344CB8AC3E}">
        <p14:creationId xmlns:p14="http://schemas.microsoft.com/office/powerpoint/2010/main" val="1187811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3149" y="366664"/>
            <a:ext cx="2236510" cy="584775"/>
          </a:xfrm>
          <a:prstGeom prst="rect">
            <a:avLst/>
          </a:prstGeom>
        </p:spPr>
        <p:txBody>
          <a:bodyPr wrap="none">
            <a:spAutoFit/>
          </a:bodyPr>
          <a:lstStyle/>
          <a:p>
            <a:r>
              <a:rPr lang="zh-CN" altLang="en-US" sz="3200" dirty="0">
                <a:latin typeface="微软雅黑" panose="020B0503020204020204" pitchFamily="34" charset="-122"/>
                <a:ea typeface="微软雅黑" panose="020B0503020204020204" pitchFamily="34" charset="-122"/>
              </a:rPr>
              <a:t>编译和解释</a:t>
            </a:r>
          </a:p>
        </p:txBody>
      </p:sp>
      <p:pic>
        <p:nvPicPr>
          <p:cNvPr id="8" name="图片 7"/>
          <p:cNvPicPr>
            <a:picLocks noChangeAspect="1"/>
          </p:cNvPicPr>
          <p:nvPr/>
        </p:nvPicPr>
        <p:blipFill>
          <a:blip r:embed="rId2"/>
          <a:stretch>
            <a:fillRect/>
          </a:stretch>
        </p:blipFill>
        <p:spPr>
          <a:xfrm>
            <a:off x="804145" y="3373339"/>
            <a:ext cx="4446551" cy="1725354"/>
          </a:xfrm>
          <a:prstGeom prst="rect">
            <a:avLst/>
          </a:prstGeom>
        </p:spPr>
      </p:pic>
      <p:sp>
        <p:nvSpPr>
          <p:cNvPr id="9" name="文本框 8"/>
          <p:cNvSpPr txBox="1"/>
          <p:nvPr/>
        </p:nvSpPr>
        <p:spPr>
          <a:xfrm>
            <a:off x="683149" y="1479177"/>
            <a:ext cx="4809565" cy="133882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解释是将源代码逐条转换成目标代码同时逐条运行目标代码的过程。执行解释的计算机程序称为解释器。</a:t>
            </a:r>
          </a:p>
        </p:txBody>
      </p:sp>
      <p:sp>
        <p:nvSpPr>
          <p:cNvPr id="10" name="矩形 9"/>
          <p:cNvSpPr/>
          <p:nvPr/>
        </p:nvSpPr>
        <p:spPr>
          <a:xfrm>
            <a:off x="6694395" y="1479177"/>
            <a:ext cx="5309346" cy="2169825"/>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解释则在每次程序运行时都需要解释器和源代码。</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解释执行需要保留源代码，程序纠错和维护十分方便。</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只要存在解释器，源代码可以在任何操作系统上运行，可移植性好</a:t>
            </a:r>
          </a:p>
        </p:txBody>
      </p:sp>
      <p:sp>
        <p:nvSpPr>
          <p:cNvPr id="11" name="文本框 10"/>
          <p:cNvSpPr txBox="1"/>
          <p:nvPr/>
        </p:nvSpPr>
        <p:spPr>
          <a:xfrm>
            <a:off x="508337" y="5654027"/>
            <a:ext cx="11338522"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采用解释执行的语言是脚本语言，如</a:t>
            </a:r>
            <a:r>
              <a:rPr lang="en-US" altLang="zh-CN" dirty="0">
                <a:latin typeface="微软雅黑" panose="020B0503020204020204" pitchFamily="34" charset="-122"/>
                <a:ea typeface="微软雅黑" panose="020B0503020204020204" pitchFamily="34" charset="-122"/>
              </a:rPr>
              <a:t>JavaScript</a:t>
            </a:r>
            <a:r>
              <a:rPr lang="zh-CN" altLang="en-US" dirty="0">
                <a:latin typeface="微软雅黑" panose="020B0503020204020204" pitchFamily="34" charset="-122"/>
                <a:ea typeface="微软雅黑" panose="020B0503020204020204" pitchFamily="34" charset="-122"/>
              </a:rPr>
              <a:t>语言、</a:t>
            </a:r>
            <a:r>
              <a:rPr lang="en-US" altLang="zh-CN" dirty="0">
                <a:latin typeface="微软雅黑" panose="020B0503020204020204" pitchFamily="34" charset="-122"/>
                <a:ea typeface="微软雅黑" panose="020B0503020204020204" pitchFamily="34" charset="-122"/>
              </a:rPr>
              <a:t>PHP</a:t>
            </a:r>
            <a:r>
              <a:rPr lang="zh-CN" altLang="en-US" dirty="0">
                <a:latin typeface="微软雅黑" panose="020B0503020204020204" pitchFamily="34" charset="-122"/>
                <a:ea typeface="微软雅黑" panose="020B0503020204020204" pitchFamily="34" charset="-122"/>
              </a:rPr>
              <a:t>语言等。</a:t>
            </a: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也是一种脚本语言，但保留了编译器部分功能，程序运行会生成一个字节码</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pyc</a:t>
            </a:r>
            <a:r>
              <a:rPr lang="zh-CN" altLang="en-US" dirty="0">
                <a:latin typeface="微软雅黑" panose="020B0503020204020204" pitchFamily="34" charset="-122"/>
                <a:ea typeface="微软雅黑" panose="020B0503020204020204" pitchFamily="34" charset="-122"/>
              </a:rPr>
              <a:t>格式</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，提高下次运行这个程序的加载速度。</a:t>
            </a:r>
          </a:p>
        </p:txBody>
      </p:sp>
    </p:spTree>
    <p:extLst>
      <p:ext uri="{BB962C8B-B14F-4D97-AF65-F5344CB8AC3E}">
        <p14:creationId xmlns:p14="http://schemas.microsoft.com/office/powerpoint/2010/main" val="2890825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gimg2.baidu.com/image_search/src=http%3A%2F%2F5b0988e595225.cdn.sohucs.com%2Fq_70%2Cc_zoom%2Cw_640%2Fimages%2F20180716%2F0d08724c252743dc9623d3a4c726400a.jpeg&amp;refer=http%3A%2F%2F5b0988e595225.cdn.sohucs.com&amp;app=2002&amp;size=f9999,10000&amp;q=a80&amp;n=0&amp;g=0n&amp;fmt=jpeg?sec=1632446448&amp;t=7dfd84d80c7caeb44b832fc8b14ae840"/>
          <p:cNvPicPr>
            <a:picLocks noChangeAspect="1" noChangeArrowheads="1"/>
          </p:cNvPicPr>
          <p:nvPr/>
        </p:nvPicPr>
        <p:blipFill rotWithShape="1">
          <a:blip r:embed="rId2">
            <a:extLst>
              <a:ext uri="{28A0092B-C50C-407E-A947-70E740481C1C}">
                <a14:useLocalDpi xmlns:a14="http://schemas.microsoft.com/office/drawing/2010/main" val="0"/>
              </a:ext>
            </a:extLst>
          </a:blip>
          <a:srcRect b="11667"/>
          <a:stretch/>
        </p:blipFill>
        <p:spPr bwMode="auto">
          <a:xfrm>
            <a:off x="5782235" y="1876502"/>
            <a:ext cx="2635624" cy="306529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35275" y="473537"/>
            <a:ext cx="3217163" cy="584775"/>
          </a:xfrm>
          <a:prstGeom prst="rect">
            <a:avLst/>
          </a:prstGeom>
        </p:spPr>
        <p:txBody>
          <a:bodyPr wrap="none">
            <a:spAutoFit/>
          </a:bodyPr>
          <a:lstStyle/>
          <a:p>
            <a:r>
              <a:rPr lang="zh-CN" altLang="en-US" sz="3200" dirty="0">
                <a:latin typeface="微软雅黑" panose="020B0503020204020204" pitchFamily="34" charset="-122"/>
                <a:ea typeface="微软雅黑" panose="020B0503020204020204" pitchFamily="34" charset="-122"/>
              </a:rPr>
              <a:t>Python语言概述</a:t>
            </a:r>
          </a:p>
        </p:txBody>
      </p:sp>
      <p:sp>
        <p:nvSpPr>
          <p:cNvPr id="7" name="矩形 6"/>
          <p:cNvSpPr/>
          <p:nvPr/>
        </p:nvSpPr>
        <p:spPr>
          <a:xfrm>
            <a:off x="972304" y="1888083"/>
            <a:ext cx="4003107" cy="3046988"/>
          </a:xfrm>
          <a:prstGeom prst="rect">
            <a:avLst/>
          </a:prstGeom>
        </p:spPr>
        <p:txBody>
          <a:bodyPr wrap="square">
            <a:spAutoFit/>
          </a:bodyPr>
          <a:lstStyle/>
          <a:p>
            <a:pPr>
              <a:lnSpc>
                <a:spcPct val="200000"/>
              </a:lnSpc>
            </a:pPr>
            <a:r>
              <a:rPr lang="zh-CN" altLang="en-US" sz="2400" dirty="0">
                <a:latin typeface="微软雅黑" panose="020B0503020204020204" pitchFamily="34" charset="-122"/>
                <a:ea typeface="微软雅黑" panose="020B0503020204020204" pitchFamily="34" charset="-122"/>
              </a:rPr>
              <a:t>Guido van Rossum</a:t>
            </a:r>
          </a:p>
          <a:p>
            <a:pPr>
              <a:lnSpc>
                <a:spcPct val="200000"/>
              </a:lnSpc>
            </a:pPr>
            <a:r>
              <a:rPr lang="zh-CN" altLang="en-US" sz="2400" dirty="0">
                <a:latin typeface="微软雅黑" panose="020B0503020204020204" pitchFamily="34" charset="-122"/>
                <a:ea typeface="微软雅黑" panose="020B0503020204020204" pitchFamily="34" charset="-122"/>
              </a:rPr>
              <a:t>Python语言创立者</a:t>
            </a:r>
          </a:p>
          <a:p>
            <a:pPr>
              <a:lnSpc>
                <a:spcPct val="200000"/>
              </a:lnSpc>
            </a:pPr>
            <a:r>
              <a:rPr lang="zh-CN" altLang="en-US" sz="2400" dirty="0">
                <a:latin typeface="微软雅黑" panose="020B0503020204020204" pitchFamily="34" charset="-122"/>
                <a:ea typeface="微软雅黑" panose="020B0503020204020204" pitchFamily="34" charset="-122"/>
              </a:rPr>
              <a:t>2002年，Python 2.x</a:t>
            </a:r>
          </a:p>
          <a:p>
            <a:pPr>
              <a:lnSpc>
                <a:spcPct val="200000"/>
              </a:lnSpc>
            </a:pPr>
            <a:r>
              <a:rPr lang="zh-CN" altLang="en-US" sz="2400" dirty="0">
                <a:latin typeface="微软雅黑" panose="020B0503020204020204" pitchFamily="34" charset="-122"/>
                <a:ea typeface="微软雅黑" panose="020B0503020204020204" pitchFamily="34" charset="-122"/>
              </a:rPr>
              <a:t>2008年，Python 3.x</a:t>
            </a:r>
          </a:p>
        </p:txBody>
      </p:sp>
      <p:sp>
        <p:nvSpPr>
          <p:cNvPr id="8" name="矩形 7"/>
          <p:cNvSpPr/>
          <p:nvPr/>
        </p:nvSpPr>
        <p:spPr>
          <a:xfrm>
            <a:off x="5690847" y="4864929"/>
            <a:ext cx="2818400" cy="511487"/>
          </a:xfrm>
          <a:prstGeom prst="rect">
            <a:avLst/>
          </a:prstGeom>
        </p:spPr>
        <p:txBody>
          <a:bodyPr wrap="none">
            <a:spAutoFit/>
          </a:bodyPr>
          <a:lstStyle/>
          <a:p>
            <a:pPr>
              <a:lnSpc>
                <a:spcPct val="200000"/>
              </a:lnSpc>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Life’s pathetic, let’s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Pythonic</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38784" r="4392" b="19521"/>
          <a:stretch/>
        </p:blipFill>
        <p:spPr>
          <a:xfrm>
            <a:off x="8673354" y="1876502"/>
            <a:ext cx="3247464" cy="3058569"/>
          </a:xfrm>
          <a:prstGeom prst="rect">
            <a:avLst/>
          </a:prstGeom>
        </p:spPr>
      </p:pic>
      <p:sp>
        <p:nvSpPr>
          <p:cNvPr id="11" name="矩形 10"/>
          <p:cNvSpPr/>
          <p:nvPr/>
        </p:nvSpPr>
        <p:spPr>
          <a:xfrm>
            <a:off x="9107209" y="4877912"/>
            <a:ext cx="2379754" cy="510524"/>
          </a:xfrm>
          <a:prstGeom prst="rect">
            <a:avLst/>
          </a:prstGeom>
        </p:spPr>
        <p:txBody>
          <a:bodyPr wrap="none">
            <a:spAutoFit/>
          </a:bodyPr>
          <a:lstStyle/>
          <a:p>
            <a:pPr>
              <a:lnSpc>
                <a:spcPct val="200000"/>
              </a:lnSpc>
            </a:pPr>
            <a:r>
              <a:rPr lang="zh-CN" altLang="en-US" sz="1600" dirty="0">
                <a:latin typeface="微软雅黑" panose="020B0503020204020204" pitchFamily="34" charset="-122"/>
                <a:ea typeface="微软雅黑" panose="020B0503020204020204" pitchFamily="34" charset="-122"/>
                <a:cs typeface="Arial Unicode MS" panose="020B0604020202020204" pitchFamily="34" charset="-122"/>
              </a:rPr>
              <a:t>人生苦短，我用</a:t>
            </a:r>
            <a:r>
              <a:rPr lang="en-US" altLang="zh-CN" sz="1600" dirty="0">
                <a:latin typeface="微软雅黑" panose="020B0503020204020204" pitchFamily="34" charset="-122"/>
                <a:ea typeface="微软雅黑" panose="020B0503020204020204" pitchFamily="34" charset="-122"/>
                <a:cs typeface="Arial Unicode MS" panose="020B0604020202020204" pitchFamily="34" charset="-122"/>
              </a:rPr>
              <a:t>Python!</a:t>
            </a:r>
            <a:endParaRPr lang="zh-CN" altLang="en-US" sz="1600" dirty="0">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5687" y="158478"/>
            <a:ext cx="4040625" cy="1364803"/>
          </a:xfrm>
          <a:prstGeom prst="rect">
            <a:avLst/>
          </a:prstGeom>
        </p:spPr>
      </p:pic>
    </p:spTree>
    <p:extLst>
      <p:ext uri="{BB962C8B-B14F-4D97-AF65-F5344CB8AC3E}">
        <p14:creationId xmlns:p14="http://schemas.microsoft.com/office/powerpoint/2010/main" val="4156791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83915F-C2E3-4CD9-95E1-240D6DD262D7}"/>
              </a:ext>
            </a:extLst>
          </p:cNvPr>
          <p:cNvSpPr>
            <a:spLocks noGrp="1"/>
          </p:cNvSpPr>
          <p:nvPr>
            <p:ph type="title"/>
          </p:nvPr>
        </p:nvSpPr>
        <p:spPr>
          <a:xfrm>
            <a:off x="137027" y="361950"/>
            <a:ext cx="4937269" cy="549274"/>
          </a:xfrm>
        </p:spPr>
        <p:txBody>
          <a:bodyPr>
            <a:normAutofit/>
          </a:bodyPr>
          <a:lstStyle/>
          <a:p>
            <a:r>
              <a:rPr lang="en-US" altLang="zh-CN" sz="2800" b="0" i="0" dirty="0">
                <a:solidFill>
                  <a:srgbClr val="191919"/>
                </a:solidFill>
                <a:effectLst/>
                <a:latin typeface="微软雅黑" panose="020B0503020204020204" pitchFamily="34" charset="-122"/>
                <a:ea typeface="微软雅黑" panose="020B0503020204020204" pitchFamily="34" charset="-122"/>
              </a:rPr>
              <a:t>TIOBE </a:t>
            </a:r>
            <a:r>
              <a:rPr lang="zh-CN" altLang="en-US" sz="2800" b="0" i="0" dirty="0">
                <a:solidFill>
                  <a:srgbClr val="191919"/>
                </a:solidFill>
                <a:effectLst/>
                <a:latin typeface="微软雅黑" panose="020B0503020204020204" pitchFamily="34" charset="-122"/>
                <a:ea typeface="微软雅黑" panose="020B0503020204020204" pitchFamily="34" charset="-122"/>
              </a:rPr>
              <a:t>编程语言流行趋势</a:t>
            </a:r>
            <a:endParaRPr lang="zh-CN" altLang="en-US" sz="28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0EB21F5E-E248-4BB1-8B5F-337D91E3FB33}"/>
              </a:ext>
            </a:extLst>
          </p:cNvPr>
          <p:cNvPicPr>
            <a:picLocks noChangeAspect="1"/>
          </p:cNvPicPr>
          <p:nvPr/>
        </p:nvPicPr>
        <p:blipFill>
          <a:blip r:embed="rId2"/>
          <a:stretch>
            <a:fillRect/>
          </a:stretch>
        </p:blipFill>
        <p:spPr>
          <a:xfrm>
            <a:off x="6377219" y="361950"/>
            <a:ext cx="5814782" cy="6212846"/>
          </a:xfrm>
          <a:prstGeom prst="rect">
            <a:avLst/>
          </a:prstGeom>
        </p:spPr>
      </p:pic>
      <p:sp>
        <p:nvSpPr>
          <p:cNvPr id="9" name="文本框 8">
            <a:extLst>
              <a:ext uri="{FF2B5EF4-FFF2-40B4-BE49-F238E27FC236}">
                <a16:creationId xmlns:a16="http://schemas.microsoft.com/office/drawing/2014/main" id="{28F1809B-F4D6-4FF6-90FE-D958CD7292E6}"/>
              </a:ext>
            </a:extLst>
          </p:cNvPr>
          <p:cNvSpPr txBox="1"/>
          <p:nvPr/>
        </p:nvSpPr>
        <p:spPr>
          <a:xfrm>
            <a:off x="8586640" y="6488668"/>
            <a:ext cx="3605360" cy="369332"/>
          </a:xfrm>
          <a:prstGeom prst="rect">
            <a:avLst/>
          </a:prstGeom>
          <a:noFill/>
        </p:spPr>
        <p:txBody>
          <a:bodyPr wrap="square">
            <a:spAutoFit/>
          </a:bodyPr>
          <a:lstStyle/>
          <a:p>
            <a:r>
              <a:rPr lang="zh-CN" altLang="en-US" dirty="0"/>
              <a:t>https://www.tiobe.com/tiobe-index/</a:t>
            </a:r>
          </a:p>
        </p:txBody>
      </p:sp>
      <p:pic>
        <p:nvPicPr>
          <p:cNvPr id="18" name="图片 17">
            <a:extLst>
              <a:ext uri="{FF2B5EF4-FFF2-40B4-BE49-F238E27FC236}">
                <a16:creationId xmlns:a16="http://schemas.microsoft.com/office/drawing/2014/main" id="{63DFC7EE-AF83-4A56-B8F0-B11AE1F83631}"/>
              </a:ext>
            </a:extLst>
          </p:cNvPr>
          <p:cNvPicPr>
            <a:picLocks noChangeAspect="1"/>
          </p:cNvPicPr>
          <p:nvPr/>
        </p:nvPicPr>
        <p:blipFill>
          <a:blip r:embed="rId3"/>
          <a:stretch>
            <a:fillRect/>
          </a:stretch>
        </p:blipFill>
        <p:spPr>
          <a:xfrm>
            <a:off x="63864" y="1796040"/>
            <a:ext cx="6313355" cy="3029960"/>
          </a:xfrm>
          <a:prstGeom prst="rect">
            <a:avLst/>
          </a:prstGeom>
        </p:spPr>
      </p:pic>
    </p:spTree>
    <p:extLst>
      <p:ext uri="{BB962C8B-B14F-4D97-AF65-F5344CB8AC3E}">
        <p14:creationId xmlns:p14="http://schemas.microsoft.com/office/powerpoint/2010/main" val="1987069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8462ED7-634E-4B56-821E-2ADB06B59A3A}"/>
              </a:ext>
            </a:extLst>
          </p:cNvPr>
          <p:cNvPicPr>
            <a:picLocks noChangeAspect="1"/>
          </p:cNvPicPr>
          <p:nvPr/>
        </p:nvPicPr>
        <p:blipFill rotWithShape="1">
          <a:blip r:embed="rId2">
            <a:extLst>
              <a:ext uri="{28A0092B-C50C-407E-A947-70E740481C1C}">
                <a14:useLocalDpi xmlns:a14="http://schemas.microsoft.com/office/drawing/2010/main" val="0"/>
              </a:ext>
            </a:extLst>
          </a:blip>
          <a:srcRect b="5831"/>
          <a:stretch/>
        </p:blipFill>
        <p:spPr>
          <a:xfrm>
            <a:off x="706939" y="783314"/>
            <a:ext cx="10778121" cy="5623386"/>
          </a:xfrm>
          <a:prstGeom prst="rect">
            <a:avLst/>
          </a:prstGeom>
        </p:spPr>
      </p:pic>
      <p:sp>
        <p:nvSpPr>
          <p:cNvPr id="6" name="文本框 5">
            <a:extLst>
              <a:ext uri="{FF2B5EF4-FFF2-40B4-BE49-F238E27FC236}">
                <a16:creationId xmlns:a16="http://schemas.microsoft.com/office/drawing/2014/main" id="{6CD1ECDD-DD45-4EC5-A8DF-A0BF93A2663A}"/>
              </a:ext>
            </a:extLst>
          </p:cNvPr>
          <p:cNvSpPr txBox="1"/>
          <p:nvPr/>
        </p:nvSpPr>
        <p:spPr>
          <a:xfrm flipH="1">
            <a:off x="529466" y="220467"/>
            <a:ext cx="2514601"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谁在用</a:t>
            </a:r>
            <a:r>
              <a:rPr lang="en-US" altLang="zh-CN" sz="2400" dirty="0">
                <a:latin typeface="微软雅黑" panose="020B0503020204020204" pitchFamily="34" charset="-122"/>
                <a:ea typeface="微软雅黑" panose="020B0503020204020204" pitchFamily="34" charset="-122"/>
              </a:rPr>
              <a:t>Python</a:t>
            </a:r>
            <a:r>
              <a:rPr lang="zh-CN" altLang="en-US" sz="24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673672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4CBA319-65DC-4BB7-9AE2-5325BFA8F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04" y="1463"/>
            <a:ext cx="11957992" cy="6858486"/>
          </a:xfrm>
          <a:prstGeom prst="rect">
            <a:avLst/>
          </a:prstGeom>
        </p:spPr>
      </p:pic>
      <p:sp>
        <p:nvSpPr>
          <p:cNvPr id="6" name="文本框 5">
            <a:extLst>
              <a:ext uri="{FF2B5EF4-FFF2-40B4-BE49-F238E27FC236}">
                <a16:creationId xmlns:a16="http://schemas.microsoft.com/office/drawing/2014/main" id="{5375129D-328F-43FF-AC11-80371F07D20B}"/>
              </a:ext>
            </a:extLst>
          </p:cNvPr>
          <p:cNvSpPr txBox="1"/>
          <p:nvPr/>
        </p:nvSpPr>
        <p:spPr>
          <a:xfrm flipH="1">
            <a:off x="3715117" y="495459"/>
            <a:ext cx="1364227" cy="369332"/>
          </a:xfrm>
          <a:prstGeom prst="rect">
            <a:avLst/>
          </a:prstGeom>
          <a:noFill/>
        </p:spPr>
        <p:txBody>
          <a:bodyPr wrap="square" rtlCol="0">
            <a:spAutoFit/>
          </a:bodyPr>
          <a:lstStyle/>
          <a:p>
            <a:r>
              <a:rPr lang="zh-CN" altLang="en-US" b="1" dirty="0">
                <a:solidFill>
                  <a:srgbClr val="3366CC"/>
                </a:solidFill>
                <a:latin typeface="微软雅黑" panose="020B0503020204020204" pitchFamily="34" charset="-122"/>
                <a:ea typeface="微软雅黑" panose="020B0503020204020204" pitchFamily="34" charset="-122"/>
              </a:rPr>
              <a:t>（一）</a:t>
            </a:r>
          </a:p>
        </p:txBody>
      </p:sp>
      <p:sp>
        <p:nvSpPr>
          <p:cNvPr id="7" name="矩形 6">
            <a:extLst>
              <a:ext uri="{FF2B5EF4-FFF2-40B4-BE49-F238E27FC236}">
                <a16:creationId xmlns:a16="http://schemas.microsoft.com/office/drawing/2014/main" id="{996622A9-5E94-4D69-B1E7-4C2919F2D2AD}"/>
              </a:ext>
            </a:extLst>
          </p:cNvPr>
          <p:cNvSpPr/>
          <p:nvPr/>
        </p:nvSpPr>
        <p:spPr>
          <a:xfrm>
            <a:off x="9888279" y="6459794"/>
            <a:ext cx="2081512" cy="325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44942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1630CA5-2C95-4B52-957B-1EDC608AFF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435"/>
            <a:ext cx="12192000" cy="6811130"/>
          </a:xfrm>
          <a:prstGeom prst="rect">
            <a:avLst/>
          </a:prstGeom>
        </p:spPr>
      </p:pic>
      <p:sp>
        <p:nvSpPr>
          <p:cNvPr id="6" name="文本框 5">
            <a:extLst>
              <a:ext uri="{FF2B5EF4-FFF2-40B4-BE49-F238E27FC236}">
                <a16:creationId xmlns:a16="http://schemas.microsoft.com/office/drawing/2014/main" id="{626EC422-8EB4-4FD3-B9B2-A9A0E5C236EE}"/>
              </a:ext>
            </a:extLst>
          </p:cNvPr>
          <p:cNvSpPr txBox="1"/>
          <p:nvPr/>
        </p:nvSpPr>
        <p:spPr>
          <a:xfrm flipH="1">
            <a:off x="3750513" y="424754"/>
            <a:ext cx="1364227" cy="369332"/>
          </a:xfrm>
          <a:prstGeom prst="rect">
            <a:avLst/>
          </a:prstGeom>
          <a:noFill/>
        </p:spPr>
        <p:txBody>
          <a:bodyPr wrap="square" rtlCol="0">
            <a:spAutoFit/>
          </a:bodyPr>
          <a:lstStyle/>
          <a:p>
            <a:r>
              <a:rPr lang="zh-CN" altLang="en-US" b="1" dirty="0">
                <a:solidFill>
                  <a:srgbClr val="3366CC"/>
                </a:solidFill>
                <a:latin typeface="微软雅黑" panose="020B0503020204020204" pitchFamily="34" charset="-122"/>
                <a:ea typeface="微软雅黑" panose="020B0503020204020204" pitchFamily="34" charset="-122"/>
              </a:rPr>
              <a:t>（二）</a:t>
            </a:r>
          </a:p>
        </p:txBody>
      </p:sp>
      <p:sp>
        <p:nvSpPr>
          <p:cNvPr id="8" name="矩形 7">
            <a:extLst>
              <a:ext uri="{FF2B5EF4-FFF2-40B4-BE49-F238E27FC236}">
                <a16:creationId xmlns:a16="http://schemas.microsoft.com/office/drawing/2014/main" id="{572DC7B2-C5F5-4E5A-AE6B-8200A08FC0D6}"/>
              </a:ext>
            </a:extLst>
          </p:cNvPr>
          <p:cNvSpPr/>
          <p:nvPr/>
        </p:nvSpPr>
        <p:spPr>
          <a:xfrm>
            <a:off x="9993507" y="6459794"/>
            <a:ext cx="1976284" cy="294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97362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7233" y="400282"/>
            <a:ext cx="2855269" cy="584775"/>
          </a:xfrm>
          <a:prstGeom prst="rect">
            <a:avLst/>
          </a:prstGeom>
        </p:spPr>
        <p:txBody>
          <a:bodyPr wrap="none">
            <a:spAutoFit/>
          </a:bodyPr>
          <a:lstStyle/>
          <a:p>
            <a:r>
              <a:rPr lang="zh-CN" altLang="en-US" sz="3200" dirty="0">
                <a:latin typeface="微软雅黑" panose="020B0503020204020204" pitchFamily="34" charset="-122"/>
                <a:ea typeface="微软雅黑" panose="020B0503020204020204" pitchFamily="34" charset="-122"/>
                <a:cs typeface="Arial Unicode MS" panose="020B0604020202020204" pitchFamily="34" charset="-122"/>
              </a:rPr>
              <a:t>编写Hello程序</a:t>
            </a:r>
          </a:p>
        </p:txBody>
      </p:sp>
      <p:sp>
        <p:nvSpPr>
          <p:cNvPr id="5" name="矩形 4"/>
          <p:cNvSpPr/>
          <p:nvPr/>
        </p:nvSpPr>
        <p:spPr>
          <a:xfrm>
            <a:off x="437233" y="887070"/>
            <a:ext cx="10064920" cy="1483291"/>
          </a:xfrm>
          <a:prstGeom prst="rect">
            <a:avLst/>
          </a:prstGeom>
        </p:spPr>
        <p:txBody>
          <a:bodyPr wrap="square">
            <a:spAutoFit/>
          </a:bodyPr>
          <a:lstStyle/>
          <a:p>
            <a:pPr>
              <a:lnSpc>
                <a:spcPct val="150000"/>
              </a:lnSpc>
            </a:pPr>
            <a:r>
              <a:rPr lang="zh-CN" altLang="en-US" sz="3200" dirty="0">
                <a:latin typeface="Consolas" panose="020B0609020204030204" pitchFamily="49" charset="0"/>
              </a:rPr>
              <a:t>使用Python语言编写的Hello程序只有一行代码</a:t>
            </a:r>
          </a:p>
          <a:p>
            <a:pPr>
              <a:lnSpc>
                <a:spcPct val="150000"/>
              </a:lnSpc>
            </a:pPr>
            <a:r>
              <a:rPr lang="zh-CN" altLang="en-US" sz="3200" dirty="0">
                <a:latin typeface="Consolas" panose="020B0609020204030204" pitchFamily="49" charset="0"/>
              </a:rPr>
              <a:t>       print(“Hello World”)</a:t>
            </a:r>
          </a:p>
        </p:txBody>
      </p:sp>
      <p:sp>
        <p:nvSpPr>
          <p:cNvPr id="7" name="矩形 6"/>
          <p:cNvSpPr/>
          <p:nvPr/>
        </p:nvSpPr>
        <p:spPr>
          <a:xfrm>
            <a:off x="557701" y="4590545"/>
            <a:ext cx="6096000" cy="646331"/>
          </a:xfrm>
          <a:prstGeom prst="rect">
            <a:avLst/>
          </a:prstGeom>
        </p:spPr>
        <p:txBody>
          <a:bodyPr>
            <a:spAutoFit/>
          </a:bodyPr>
          <a:lstStyle/>
          <a:p>
            <a:r>
              <a:rPr lang="zh-CN" altLang="en-US" dirty="0">
                <a:latin typeface="微软雅黑" panose="020B0503020204020204" pitchFamily="34" charset="-122"/>
                <a:ea typeface="微软雅黑" panose="020B0503020204020204" pitchFamily="34" charset="-122"/>
              </a:rPr>
              <a:t>第一行的“&gt;&gt;&gt;”是Python语言运行环境的提示符</a:t>
            </a:r>
          </a:p>
          <a:p>
            <a:r>
              <a:rPr lang="zh-CN" altLang="en-US" dirty="0">
                <a:latin typeface="微软雅黑" panose="020B0503020204020204" pitchFamily="34" charset="-122"/>
                <a:ea typeface="微软雅黑" panose="020B0503020204020204" pitchFamily="34" charset="-122"/>
              </a:rPr>
              <a:t>按下回车键后，出现第二行是Python语句的执行结果</a:t>
            </a:r>
          </a:p>
        </p:txBody>
      </p:sp>
      <p:pic>
        <p:nvPicPr>
          <p:cNvPr id="8" name="图片 7"/>
          <p:cNvPicPr>
            <a:picLocks noChangeAspect="1"/>
          </p:cNvPicPr>
          <p:nvPr/>
        </p:nvPicPr>
        <p:blipFill>
          <a:blip r:embed="rId2"/>
          <a:stretch>
            <a:fillRect/>
          </a:stretch>
        </p:blipFill>
        <p:spPr>
          <a:xfrm>
            <a:off x="557701" y="3563120"/>
            <a:ext cx="6115050" cy="657225"/>
          </a:xfrm>
          <a:prstGeom prst="rect">
            <a:avLst/>
          </a:prstGeom>
        </p:spPr>
      </p:pic>
    </p:spTree>
    <p:extLst>
      <p:ext uri="{BB962C8B-B14F-4D97-AF65-F5344CB8AC3E}">
        <p14:creationId xmlns:p14="http://schemas.microsoft.com/office/powerpoint/2010/main" val="4239227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CE48A3-3926-4538-9375-766F575B1154}"/>
              </a:ext>
            </a:extLst>
          </p:cNvPr>
          <p:cNvSpPr>
            <a:spLocks noGrp="1"/>
          </p:cNvSpPr>
          <p:nvPr>
            <p:ph type="title"/>
          </p:nvPr>
        </p:nvSpPr>
        <p:spPr>
          <a:xfrm>
            <a:off x="838200" y="365125"/>
            <a:ext cx="10515600" cy="808847"/>
          </a:xfrm>
        </p:spPr>
        <p:txBody>
          <a:bodyPr>
            <a:normAutofit/>
          </a:bodyPr>
          <a:lstStyle/>
          <a:p>
            <a:r>
              <a:rPr lang="zh-CN" altLang="en-US" sz="3200" dirty="0">
                <a:latin typeface="微软雅黑" panose="020B0503020204020204" pitchFamily="34" charset="-122"/>
                <a:ea typeface="微软雅黑" panose="020B0503020204020204" pitchFamily="34" charset="-122"/>
              </a:rPr>
              <a:t>课程基本信息</a:t>
            </a:r>
          </a:p>
        </p:txBody>
      </p:sp>
      <p:sp>
        <p:nvSpPr>
          <p:cNvPr id="3" name="内容占位符 2">
            <a:extLst>
              <a:ext uri="{FF2B5EF4-FFF2-40B4-BE49-F238E27FC236}">
                <a16:creationId xmlns:a16="http://schemas.microsoft.com/office/drawing/2014/main" id="{886136D8-0BF8-435B-807A-53E68595AC48}"/>
              </a:ext>
            </a:extLst>
          </p:cNvPr>
          <p:cNvSpPr>
            <a:spLocks noGrp="1"/>
          </p:cNvSpPr>
          <p:nvPr>
            <p:ph idx="1"/>
          </p:nvPr>
        </p:nvSpPr>
        <p:spPr>
          <a:xfrm>
            <a:off x="838200" y="1412670"/>
            <a:ext cx="10515600" cy="4699062"/>
          </a:xfrm>
        </p:spPr>
        <p:txBody>
          <a:bodyPr>
            <a:normAutofit/>
          </a:bodyPr>
          <a:lstStyle/>
          <a:p>
            <a:pPr>
              <a:spcBef>
                <a:spcPts val="1200"/>
              </a:spcBef>
              <a:spcAft>
                <a:spcPts val="1200"/>
              </a:spcAft>
            </a:pP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课程名称：</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 Python</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程序设计</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spcBef>
                <a:spcPts val="1200"/>
              </a:spcBef>
              <a:spcAft>
                <a:spcPts val="1200"/>
              </a:spcAft>
            </a:pP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英文名称：</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 Python Programming</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spcBef>
                <a:spcPts val="1200"/>
              </a:spcBef>
              <a:spcAft>
                <a:spcPts val="1200"/>
              </a:spcAft>
            </a:pP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课程类型：□通识教育课程</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  </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a:t>
            </a:r>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学科基础教育课程</a:t>
            </a:r>
            <a:r>
              <a:rPr lang="en-US"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  </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sym typeface="Wingdings 2" panose="05020102010507070707" pitchFamily="18" charset="2"/>
              </a:rPr>
              <a:t></a:t>
            </a:r>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rPr>
              <a:t>专业教育课程</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spcBef>
                <a:spcPts val="1200"/>
              </a:spcBef>
              <a:spcAft>
                <a:spcPts val="1200"/>
              </a:spcAft>
            </a:pP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课程性质： □必修</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  </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sym typeface="Wingdings 2" panose="05020102010507070707" pitchFamily="18" charset="2"/>
              </a:rPr>
              <a:t></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方向</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  </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□选修 </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spcBef>
                <a:spcPts val="1200"/>
              </a:spcBef>
              <a:spcAft>
                <a:spcPts val="1200"/>
              </a:spcAft>
            </a:pP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总学时数：</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48</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学时（授课</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32</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学时，实践</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16</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学时）</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spcBef>
                <a:spcPts val="1200"/>
              </a:spcBef>
              <a:spcAft>
                <a:spcPts val="1200"/>
              </a:spcAft>
            </a:pP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总学分数：</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3</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spcBef>
                <a:spcPts val="1200"/>
              </a:spcBef>
              <a:spcAft>
                <a:spcPts val="1200"/>
              </a:spcAft>
            </a:pP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先修课程：程序设计基础（</a:t>
            </a:r>
            <a:r>
              <a:rPr lang="en-US" altLang="zh-CN" sz="1800" kern="0" dirty="0">
                <a:effectLst/>
                <a:latin typeface="微软雅黑" panose="020B0503020204020204" pitchFamily="34" charset="-122"/>
                <a:ea typeface="微软雅黑" panose="020B0503020204020204" pitchFamily="34" charset="-122"/>
                <a:cs typeface="宋体" panose="02010600030101010101" pitchFamily="2" charset="-122"/>
              </a:rPr>
              <a:t>C</a:t>
            </a: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语言）；面向对象程序设计</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spcBef>
                <a:spcPts val="1200"/>
              </a:spcBef>
              <a:spcAft>
                <a:spcPts val="1200"/>
              </a:spcAft>
            </a:pPr>
            <a:r>
              <a:rPr lang="zh-CN" altLang="zh-CN" sz="1800" kern="0" dirty="0">
                <a:effectLst/>
                <a:latin typeface="微软雅黑" panose="020B0503020204020204" pitchFamily="34" charset="-122"/>
                <a:ea typeface="微软雅黑" panose="020B0503020204020204" pitchFamily="34" charset="-122"/>
                <a:cs typeface="宋体" panose="02010600030101010101" pitchFamily="2" charset="-122"/>
              </a:rPr>
              <a:t>适用专业：计算机科学与技术 </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900132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7233" y="400282"/>
            <a:ext cx="3539752" cy="584775"/>
          </a:xfrm>
          <a:prstGeom prst="rect">
            <a:avLst/>
          </a:prstGeom>
        </p:spPr>
        <p:txBody>
          <a:bodyPr wrap="none">
            <a:spAutoFit/>
          </a:bodyPr>
          <a:lstStyle/>
          <a:p>
            <a:r>
              <a:rPr lang="en-US" altLang="zh-CN" sz="3200" dirty="0">
                <a:latin typeface="微软雅黑" panose="020B0503020204020204" pitchFamily="34" charset="-122"/>
                <a:ea typeface="微软雅黑" panose="020B0503020204020204" pitchFamily="34" charset="-122"/>
                <a:cs typeface="Arial Unicode MS" panose="020B0604020202020204" pitchFamily="34" charset="-122"/>
              </a:rPr>
              <a:t>C</a:t>
            </a:r>
            <a:r>
              <a:rPr lang="zh-CN" altLang="en-US" sz="3200" dirty="0">
                <a:latin typeface="微软雅黑" panose="020B0503020204020204" pitchFamily="34" charset="-122"/>
                <a:ea typeface="微软雅黑" panose="020B0503020204020204" pitchFamily="34" charset="-122"/>
                <a:cs typeface="Arial Unicode MS" panose="020B0604020202020204" pitchFamily="34" charset="-122"/>
              </a:rPr>
              <a:t>语言的</a:t>
            </a:r>
            <a:r>
              <a:rPr lang="en-US" altLang="zh-CN" sz="3200" dirty="0">
                <a:latin typeface="微软雅黑" panose="020B0503020204020204" pitchFamily="34" charset="-122"/>
                <a:ea typeface="微软雅黑" panose="020B0503020204020204" pitchFamily="34" charset="-122"/>
                <a:cs typeface="Arial Unicode MS" panose="020B0604020202020204" pitchFamily="34" charset="-122"/>
              </a:rPr>
              <a:t>Hello</a:t>
            </a:r>
            <a:r>
              <a:rPr lang="zh-CN" altLang="en-US" sz="3200" dirty="0">
                <a:latin typeface="微软雅黑" panose="020B0503020204020204" pitchFamily="34" charset="-122"/>
                <a:ea typeface="微软雅黑" panose="020B0503020204020204" pitchFamily="34" charset="-122"/>
                <a:cs typeface="Arial Unicode MS" panose="020B0604020202020204" pitchFamily="34" charset="-122"/>
              </a:rPr>
              <a:t>程序</a:t>
            </a:r>
          </a:p>
        </p:txBody>
      </p:sp>
      <p:sp>
        <p:nvSpPr>
          <p:cNvPr id="3" name="文本框 2"/>
          <p:cNvSpPr txBox="1"/>
          <p:nvPr/>
        </p:nvSpPr>
        <p:spPr>
          <a:xfrm>
            <a:off x="437233" y="1801906"/>
            <a:ext cx="4262705" cy="2308324"/>
          </a:xfrm>
          <a:prstGeom prst="rect">
            <a:avLst/>
          </a:prstGeom>
          <a:noFill/>
        </p:spPr>
        <p:txBody>
          <a:bodyPr wrap="none" rtlCol="0">
            <a:spAutoFit/>
          </a:bodyPr>
          <a:lstStyle/>
          <a:p>
            <a:r>
              <a:rPr lang="en-US" altLang="zh-CN" sz="2400" dirty="0">
                <a:latin typeface="Consolas" panose="020B0609020204030204" pitchFamily="49" charset="0"/>
              </a:rPr>
              <a:t>#include &lt;</a:t>
            </a:r>
            <a:r>
              <a:rPr lang="en-US" altLang="zh-CN" sz="2400" dirty="0" err="1">
                <a:latin typeface="Consolas" panose="020B0609020204030204" pitchFamily="49" charset="0"/>
              </a:rPr>
              <a:t>stdio.h</a:t>
            </a:r>
            <a:r>
              <a:rPr lang="en-US" altLang="zh-CN" sz="2400" dirty="0">
                <a:latin typeface="Consolas" panose="020B0609020204030204" pitchFamily="49" charset="0"/>
              </a:rPr>
              <a:t>&gt;</a:t>
            </a:r>
          </a:p>
          <a:p>
            <a:r>
              <a:rPr lang="en-US" altLang="zh-CN" sz="2400" dirty="0" err="1">
                <a:latin typeface="Consolas" panose="020B0609020204030204" pitchFamily="49" charset="0"/>
              </a:rPr>
              <a:t>int</a:t>
            </a:r>
            <a:r>
              <a:rPr lang="en-US" altLang="zh-CN" sz="2400" dirty="0">
                <a:latin typeface="Consolas" panose="020B0609020204030204" pitchFamily="49" charset="0"/>
              </a:rPr>
              <a:t> main(void)</a:t>
            </a:r>
          </a:p>
          <a:p>
            <a:r>
              <a:rPr lang="en-US" altLang="zh-CN" sz="2400" dirty="0">
                <a:latin typeface="Consolas" panose="020B0609020204030204" pitchFamily="49" charset="0"/>
              </a:rPr>
              <a:t>{</a:t>
            </a:r>
          </a:p>
          <a:p>
            <a:r>
              <a:rPr lang="en-US" altLang="zh-CN" sz="2400" dirty="0" err="1">
                <a:latin typeface="Consolas" panose="020B0609020204030204" pitchFamily="49" charset="0"/>
              </a:rPr>
              <a:t>printf</a:t>
            </a:r>
            <a:r>
              <a:rPr lang="en-US" altLang="zh-CN" sz="2400" dirty="0">
                <a:latin typeface="Consolas" panose="020B0609020204030204" pitchFamily="49" charset="0"/>
              </a:rPr>
              <a:t>(“Hello World\n”);</a:t>
            </a:r>
          </a:p>
          <a:p>
            <a:r>
              <a:rPr lang="en-US" altLang="zh-CN" sz="2400" dirty="0">
                <a:latin typeface="Consolas" panose="020B0609020204030204" pitchFamily="49" charset="0"/>
              </a:rPr>
              <a:t>return 0;</a:t>
            </a:r>
          </a:p>
          <a:p>
            <a:r>
              <a:rPr lang="en-US" altLang="zh-CN" sz="2400" dirty="0">
                <a:latin typeface="Consolas" panose="020B0609020204030204" pitchFamily="49" charset="0"/>
              </a:rPr>
              <a:t>}</a:t>
            </a:r>
            <a:endParaRPr lang="zh-CN" altLang="en-US" sz="2400" dirty="0">
              <a:latin typeface="Consolas" panose="020B0609020204030204" pitchFamily="49" charset="0"/>
            </a:endParaRPr>
          </a:p>
        </p:txBody>
      </p:sp>
      <p:sp>
        <p:nvSpPr>
          <p:cNvPr id="6" name="矩形 5"/>
          <p:cNvSpPr/>
          <p:nvPr/>
        </p:nvSpPr>
        <p:spPr>
          <a:xfrm>
            <a:off x="331693" y="4574259"/>
            <a:ext cx="10392336" cy="1200329"/>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一般来说，同样功能的程序，Python语言实现的代码行数仅相当于C语言的1/5至1/10，简洁程度取决于程序的复杂度和规模。</a:t>
            </a:r>
          </a:p>
        </p:txBody>
      </p:sp>
    </p:spTree>
    <p:extLst>
      <p:ext uri="{BB962C8B-B14F-4D97-AF65-F5344CB8AC3E}">
        <p14:creationId xmlns:p14="http://schemas.microsoft.com/office/powerpoint/2010/main" val="1446353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7233" y="400282"/>
            <a:ext cx="3627532" cy="584775"/>
          </a:xfrm>
          <a:prstGeom prst="rect">
            <a:avLst/>
          </a:prstGeom>
        </p:spPr>
        <p:txBody>
          <a:bodyPr wrap="none">
            <a:spAutoFit/>
          </a:bodyPr>
          <a:lstStyle/>
          <a:p>
            <a:r>
              <a:rPr lang="en-US" altLang="zh-CN" sz="3200" dirty="0">
                <a:latin typeface="微软雅黑" panose="020B0503020204020204" pitchFamily="34" charset="-122"/>
                <a:ea typeface="微软雅黑" panose="020B0503020204020204" pitchFamily="34" charset="-122"/>
                <a:cs typeface="Arial Unicode MS" panose="020B0604020202020204" pitchFamily="34" charset="-122"/>
              </a:rPr>
              <a:t>Python</a:t>
            </a:r>
            <a:r>
              <a:rPr lang="zh-CN" altLang="en-US" sz="3200" dirty="0">
                <a:latin typeface="微软雅黑" panose="020B0503020204020204" pitchFamily="34" charset="-122"/>
                <a:ea typeface="微软雅黑" panose="020B0503020204020204" pitchFamily="34" charset="-122"/>
                <a:cs typeface="Arial Unicode MS" panose="020B0604020202020204" pitchFamily="34" charset="-122"/>
              </a:rPr>
              <a:t>语言的特点</a:t>
            </a:r>
          </a:p>
        </p:txBody>
      </p:sp>
      <p:sp>
        <p:nvSpPr>
          <p:cNvPr id="5" name="矩形 4"/>
          <p:cNvSpPr/>
          <p:nvPr/>
        </p:nvSpPr>
        <p:spPr>
          <a:xfrm>
            <a:off x="383445" y="1317375"/>
            <a:ext cx="11060002" cy="5078313"/>
          </a:xfrm>
          <a:prstGeom prst="rect">
            <a:avLst/>
          </a:prstGeom>
        </p:spPr>
        <p:txBody>
          <a:bodyPr wrap="square">
            <a:spAutoFit/>
          </a:bodyPr>
          <a:lstStyle/>
          <a:p>
            <a:pPr marL="514350" indent="-514350">
              <a:lnSpc>
                <a:spcPct val="150000"/>
              </a:lnSpc>
              <a:buAutoNum type="arabicParenBoth"/>
            </a:pPr>
            <a:r>
              <a:rPr lang="zh-CN" altLang="en-US" sz="2400" dirty="0">
                <a:latin typeface="微软雅黑" panose="020B0503020204020204" pitchFamily="34" charset="-122"/>
                <a:ea typeface="微软雅黑" panose="020B0503020204020204" pitchFamily="34" charset="-122"/>
              </a:rPr>
              <a:t>简洁性：同样功能的程序，Python代码行数相当于其他语言的1/5至1/10</a:t>
            </a:r>
            <a:endParaRPr lang="en-US" altLang="zh-CN" sz="2400" dirty="0">
              <a:latin typeface="微软雅黑" panose="020B0503020204020204" pitchFamily="34" charset="-122"/>
              <a:ea typeface="微软雅黑" panose="020B0503020204020204" pitchFamily="34" charset="-122"/>
            </a:endParaRPr>
          </a:p>
          <a:p>
            <a:pPr marL="514350" indent="-514350">
              <a:lnSpc>
                <a:spcPct val="150000"/>
              </a:lnSpc>
              <a:buAutoNum type="arabicParenBoth"/>
            </a:pPr>
            <a:r>
              <a:rPr lang="zh-CN" altLang="en-US" sz="2400" dirty="0">
                <a:latin typeface="微软雅黑" panose="020B0503020204020204" pitchFamily="34" charset="-122"/>
                <a:ea typeface="微软雅黑" panose="020B0503020204020204" pitchFamily="34" charset="-122"/>
              </a:rPr>
              <a:t>跨平台：程序可以不经修改跨平台运行</a:t>
            </a:r>
            <a:endParaRPr lang="en-US" altLang="zh-CN" sz="2400" dirty="0">
              <a:latin typeface="微软雅黑" panose="020B0503020204020204" pitchFamily="34" charset="-122"/>
              <a:ea typeface="微软雅黑" panose="020B0503020204020204" pitchFamily="34" charset="-122"/>
            </a:endParaRPr>
          </a:p>
          <a:p>
            <a:pPr marL="514350" indent="-514350">
              <a:lnSpc>
                <a:spcPct val="150000"/>
              </a:lnSpc>
              <a:buAutoNum type="arabicParenBoth"/>
            </a:pPr>
            <a:r>
              <a:rPr lang="zh-CN" altLang="en-US" sz="2400" dirty="0">
                <a:latin typeface="微软雅黑" panose="020B0503020204020204" pitchFamily="34" charset="-122"/>
                <a:ea typeface="微软雅黑" panose="020B0503020204020204" pitchFamily="34" charset="-122"/>
              </a:rPr>
              <a:t>粘性扩展：胶水语言</a:t>
            </a:r>
            <a:endParaRPr lang="en-US" altLang="zh-CN" sz="2400" dirty="0">
              <a:latin typeface="微软雅黑" panose="020B0503020204020204" pitchFamily="34" charset="-122"/>
              <a:ea typeface="微软雅黑" panose="020B0503020204020204" pitchFamily="34" charset="-122"/>
            </a:endParaRPr>
          </a:p>
          <a:p>
            <a:pPr marL="514350" indent="-514350">
              <a:lnSpc>
                <a:spcPct val="150000"/>
              </a:lnSpc>
              <a:buAutoNum type="arabicParenBoth"/>
            </a:pPr>
            <a:r>
              <a:rPr lang="zh-CN" altLang="en-US" sz="2400" dirty="0">
                <a:latin typeface="微软雅黑" panose="020B0503020204020204" pitchFamily="34" charset="-122"/>
                <a:ea typeface="微软雅黑" panose="020B0503020204020204" pitchFamily="34" charset="-122"/>
              </a:rPr>
              <a:t>开源理念：</a:t>
            </a:r>
            <a:r>
              <a:rPr lang="en-US" altLang="zh-CN" sz="2400" dirty="0">
                <a:latin typeface="微软雅黑" panose="020B0503020204020204" pitchFamily="34" charset="-122"/>
                <a:ea typeface="微软雅黑" panose="020B0503020204020204" pitchFamily="34" charset="-122"/>
              </a:rPr>
              <a:t>Python</a:t>
            </a:r>
            <a:r>
              <a:rPr lang="zh-CN" altLang="en-US" sz="2400" dirty="0">
                <a:latin typeface="微软雅黑" panose="020B0503020204020204" pitchFamily="34" charset="-122"/>
                <a:ea typeface="微软雅黑" panose="020B0503020204020204" pitchFamily="34" charset="-122"/>
              </a:rPr>
              <a:t>解释器和函数库都是开源的</a:t>
            </a:r>
            <a:endParaRPr lang="en-US" altLang="zh-CN" sz="2400" dirty="0">
              <a:latin typeface="微软雅黑" panose="020B0503020204020204" pitchFamily="34" charset="-122"/>
              <a:ea typeface="微软雅黑" panose="020B0503020204020204" pitchFamily="34" charset="-122"/>
            </a:endParaRPr>
          </a:p>
          <a:p>
            <a:pPr marL="514350" indent="-514350">
              <a:lnSpc>
                <a:spcPct val="150000"/>
              </a:lnSpc>
              <a:buAutoNum type="arabicParenBoth"/>
            </a:pPr>
            <a:r>
              <a:rPr lang="zh-CN" altLang="en-US" sz="2400" dirty="0">
                <a:latin typeface="微软雅黑" panose="020B0503020204020204" pitchFamily="34" charset="-122"/>
                <a:ea typeface="微软雅黑" panose="020B0503020204020204" pitchFamily="34" charset="-122"/>
              </a:rPr>
              <a:t>通用灵活</a:t>
            </a:r>
            <a:r>
              <a:rPr lang="en-US" altLang="zh-CN" sz="2400" dirty="0">
                <a:latin typeface="微软雅黑" panose="020B0503020204020204" pitchFamily="34" charset="-122"/>
                <a:ea typeface="微软雅黑" panose="020B0503020204020204" pitchFamily="34" charset="-122"/>
              </a:rPr>
              <a:t>: GUI</a:t>
            </a:r>
            <a:r>
              <a:rPr lang="zh-CN" altLang="en-US" sz="2400" dirty="0">
                <a:latin typeface="微软雅黑" panose="020B0503020204020204" pitchFamily="34" charset="-122"/>
                <a:ea typeface="微软雅黑" panose="020B0503020204020204" pitchFamily="34" charset="-122"/>
              </a:rPr>
              <a:t>编程、网络编程、科学计算、人工智能</a:t>
            </a:r>
            <a:r>
              <a:rPr lang="en-US" altLang="zh-CN" sz="2400" dirty="0">
                <a:latin typeface="微软雅黑" panose="020B0503020204020204" pitchFamily="34" charset="-122"/>
                <a:ea typeface="微软雅黑" panose="020B0503020204020204" pitchFamily="34" charset="-122"/>
              </a:rPr>
              <a:t>…</a:t>
            </a:r>
          </a:p>
          <a:p>
            <a:pPr marL="514350" indent="-514350">
              <a:lnSpc>
                <a:spcPct val="150000"/>
              </a:lnSpc>
              <a:buAutoNum type="arabicParenBoth"/>
            </a:pPr>
            <a:r>
              <a:rPr lang="zh-CN" altLang="en-US" sz="2400" dirty="0">
                <a:latin typeface="微软雅黑" panose="020B0503020204020204" pitchFamily="34" charset="-122"/>
                <a:ea typeface="微软雅黑" panose="020B0503020204020204" pitchFamily="34" charset="-122"/>
              </a:rPr>
              <a:t>强制可读：</a:t>
            </a:r>
            <a:r>
              <a:rPr lang="en-US" altLang="zh-CN" sz="2400" dirty="0">
                <a:latin typeface="微软雅黑" panose="020B0503020204020204" pitchFamily="34" charset="-122"/>
                <a:ea typeface="微软雅黑" panose="020B0503020204020204" pitchFamily="34" charset="-122"/>
              </a:rPr>
              <a:t>PEP8:Style Guide for Python Code</a:t>
            </a:r>
          </a:p>
          <a:p>
            <a:pPr marL="514350" indent="-514350">
              <a:lnSpc>
                <a:spcPct val="150000"/>
              </a:lnSpc>
              <a:buAutoNum type="arabicParenBoth"/>
            </a:pPr>
            <a:r>
              <a:rPr lang="zh-CN" altLang="en-US" sz="2400" dirty="0">
                <a:latin typeface="微软雅黑" panose="020B0503020204020204" pitchFamily="34" charset="-122"/>
                <a:ea typeface="微软雅黑" panose="020B0503020204020204" pitchFamily="34" charset="-122"/>
              </a:rPr>
              <a:t>支持中文：支持中文变量名</a:t>
            </a:r>
            <a:endParaRPr lang="en-US" altLang="zh-CN" sz="2400" dirty="0">
              <a:latin typeface="微软雅黑" panose="020B0503020204020204" pitchFamily="34" charset="-122"/>
              <a:ea typeface="微软雅黑" panose="020B0503020204020204" pitchFamily="34" charset="-122"/>
            </a:endParaRPr>
          </a:p>
          <a:p>
            <a:pPr marL="514350" indent="-514350">
              <a:lnSpc>
                <a:spcPct val="150000"/>
              </a:lnSpc>
              <a:buAutoNum type="arabicParenBoth"/>
            </a:pPr>
            <a:r>
              <a:rPr lang="zh-CN" altLang="en-US" sz="2400" dirty="0">
                <a:latin typeface="微软雅黑" panose="020B0503020204020204" pitchFamily="34" charset="-122"/>
                <a:ea typeface="微软雅黑" panose="020B0503020204020204" pitchFamily="34" charset="-122"/>
              </a:rPr>
              <a:t>模式多样</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支持面向过程、面向对象</a:t>
            </a:r>
            <a:endParaRPr lang="en-US" altLang="zh-CN" sz="2400" dirty="0">
              <a:latin typeface="微软雅黑" panose="020B0503020204020204" pitchFamily="34" charset="-122"/>
              <a:ea typeface="微软雅黑" panose="020B0503020204020204" pitchFamily="34" charset="-122"/>
            </a:endParaRPr>
          </a:p>
          <a:p>
            <a:pPr marL="514350" indent="-514350">
              <a:lnSpc>
                <a:spcPct val="150000"/>
              </a:lnSpc>
              <a:buAutoNum type="arabicParenBoth"/>
            </a:pPr>
            <a:r>
              <a:rPr lang="zh-CN" altLang="en-US" sz="2400" dirty="0">
                <a:latin typeface="微软雅黑" panose="020B0503020204020204" pitchFamily="34" charset="-122"/>
                <a:ea typeface="微软雅黑" panose="020B0503020204020204" pitchFamily="34" charset="-122"/>
              </a:rPr>
              <a:t>类库丰富：大量开源第三方库，几乎覆盖计算机各个领域</a:t>
            </a:r>
          </a:p>
        </p:txBody>
      </p:sp>
    </p:spTree>
    <p:extLst>
      <p:ext uri="{BB962C8B-B14F-4D97-AF65-F5344CB8AC3E}">
        <p14:creationId xmlns:p14="http://schemas.microsoft.com/office/powerpoint/2010/main" val="92114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E230F-358D-4247-A2F3-EBD071983FD7}"/>
              </a:ext>
            </a:extLst>
          </p:cNvPr>
          <p:cNvSpPr>
            <a:spLocks noGrp="1"/>
          </p:cNvSpPr>
          <p:nvPr>
            <p:ph type="title"/>
          </p:nvPr>
        </p:nvSpPr>
        <p:spPr>
          <a:xfrm>
            <a:off x="703520" y="280064"/>
            <a:ext cx="10956851" cy="1325563"/>
          </a:xfrm>
        </p:spPr>
        <p:txBody>
          <a:bodyPr>
            <a:normAutofit/>
          </a:bodyPr>
          <a:lstStyle/>
          <a:p>
            <a:pPr>
              <a:lnSpc>
                <a:spcPct val="150000"/>
              </a:lnSpc>
            </a:pPr>
            <a:r>
              <a:rPr lang="zh-CN" altLang="en-US" sz="2800" b="1" dirty="0">
                <a:latin typeface="微软雅黑" panose="020B0503020204020204" pitchFamily="34" charset="-122"/>
                <a:ea typeface="微软雅黑" panose="020B0503020204020204" pitchFamily="34" charset="-122"/>
              </a:rPr>
              <a:t>这些特点都是围绕提高人类的开发效率而设计的，相应的，</a:t>
            </a:r>
            <a:r>
              <a:rPr lang="en-US" altLang="zh-CN" sz="2800" b="1" dirty="0">
                <a:latin typeface="微软雅黑" panose="020B0503020204020204" pitchFamily="34" charset="-122"/>
                <a:ea typeface="微软雅黑" panose="020B0503020204020204" pitchFamily="34" charset="-122"/>
              </a:rPr>
              <a:t>python</a:t>
            </a:r>
            <a:r>
              <a:rPr lang="zh-CN" altLang="en-US" sz="2800" b="1" dirty="0">
                <a:latin typeface="微软雅黑" panose="020B0503020204020204" pitchFamily="34" charset="-122"/>
                <a:ea typeface="微软雅黑" panose="020B0503020204020204" pitchFamily="34" charset="-122"/>
              </a:rPr>
              <a:t>也有一些“缺点”：</a:t>
            </a:r>
          </a:p>
        </p:txBody>
      </p:sp>
      <p:sp>
        <p:nvSpPr>
          <p:cNvPr id="3" name="内容占位符 2">
            <a:extLst>
              <a:ext uri="{FF2B5EF4-FFF2-40B4-BE49-F238E27FC236}">
                <a16:creationId xmlns:a16="http://schemas.microsoft.com/office/drawing/2014/main" id="{828FD223-7742-4506-9518-FDCCC27B5879}"/>
              </a:ext>
            </a:extLst>
          </p:cNvPr>
          <p:cNvSpPr>
            <a:spLocks noGrp="1"/>
          </p:cNvSpPr>
          <p:nvPr>
            <p:ph idx="1"/>
          </p:nvPr>
        </p:nvSpPr>
        <p:spPr>
          <a:xfrm>
            <a:off x="838200" y="1825625"/>
            <a:ext cx="10665542" cy="4351338"/>
          </a:xfrm>
        </p:spPr>
        <p:txBody>
          <a:bodyPr>
            <a:normAutofit/>
          </a:bodyPr>
          <a:lstStyle/>
          <a:p>
            <a:pPr>
              <a:lnSpc>
                <a:spcPct val="150000"/>
              </a:lnSpc>
            </a:pPr>
            <a:r>
              <a:rPr lang="zh-CN" altLang="en-US" sz="2400" b="0" i="0" dirty="0">
                <a:solidFill>
                  <a:srgbClr val="333333"/>
                </a:solidFill>
                <a:effectLst/>
                <a:latin typeface="微软雅黑" panose="020B0503020204020204" pitchFamily="34" charset="-122"/>
                <a:ea typeface="微软雅黑" panose="020B0503020204020204" pitchFamily="34" charset="-122"/>
              </a:rPr>
              <a:t>运行速度慢：运行速度慢是解释型语言的通病</a:t>
            </a:r>
            <a:r>
              <a:rPr lang="zh-CN" altLang="en-US" sz="2400" dirty="0">
                <a:solidFill>
                  <a:srgbClr val="333333"/>
                </a:solidFill>
                <a:latin typeface="微软雅黑" panose="020B0503020204020204" pitchFamily="34" charset="-122"/>
                <a:ea typeface="微软雅黑" panose="020B0503020204020204" pitchFamily="34" charset="-122"/>
              </a:rPr>
              <a:t>，</a:t>
            </a:r>
            <a:r>
              <a:rPr lang="en-US" altLang="zh-CN" sz="2400" b="0" i="0" dirty="0">
                <a:solidFill>
                  <a:srgbClr val="333333"/>
                </a:solidFill>
                <a:effectLst/>
                <a:latin typeface="微软雅黑" panose="020B0503020204020204" pitchFamily="34" charset="-122"/>
                <a:ea typeface="微软雅黑" panose="020B0503020204020204" pitchFamily="34" charset="-122"/>
              </a:rPr>
              <a:t>Python </a:t>
            </a:r>
            <a:r>
              <a:rPr lang="zh-CN" altLang="en-US" sz="2400" b="0" i="0" dirty="0">
                <a:solidFill>
                  <a:srgbClr val="333333"/>
                </a:solidFill>
                <a:effectLst/>
                <a:latin typeface="微软雅黑" panose="020B0503020204020204" pitchFamily="34" charset="-122"/>
                <a:ea typeface="微软雅黑" panose="020B0503020204020204" pitchFamily="34" charset="-122"/>
              </a:rPr>
              <a:t>也不例外。不过可以通过</a:t>
            </a:r>
            <a:r>
              <a:rPr lang="en-US" altLang="zh-CN" sz="2400" b="0" i="0" dirty="0" err="1">
                <a:solidFill>
                  <a:srgbClr val="333333"/>
                </a:solidFill>
                <a:effectLst/>
                <a:latin typeface="微软雅黑" panose="020B0503020204020204" pitchFamily="34" charset="-122"/>
                <a:ea typeface="微软雅黑" panose="020B0503020204020204" pitchFamily="34" charset="-122"/>
              </a:rPr>
              <a:t>cython</a:t>
            </a:r>
            <a:r>
              <a:rPr lang="zh-CN" altLang="en-US" sz="2400" b="0" i="0" dirty="0">
                <a:solidFill>
                  <a:srgbClr val="333333"/>
                </a:solidFill>
                <a:effectLst/>
                <a:latin typeface="微软雅黑" panose="020B0503020204020204" pitchFamily="34" charset="-122"/>
                <a:ea typeface="微软雅黑" panose="020B0503020204020204" pitchFamily="34" charset="-122"/>
              </a:rPr>
              <a:t>、</a:t>
            </a:r>
            <a:r>
              <a:rPr lang="en-US" altLang="zh-CN" sz="2400" b="0" i="0" dirty="0" err="1">
                <a:solidFill>
                  <a:srgbClr val="333333"/>
                </a:solidFill>
                <a:effectLst/>
                <a:latin typeface="微软雅黑" panose="020B0503020204020204" pitchFamily="34" charset="-122"/>
                <a:ea typeface="微软雅黑" panose="020B0503020204020204" pitchFamily="34" charset="-122"/>
              </a:rPr>
              <a:t>Numba</a:t>
            </a:r>
            <a:r>
              <a:rPr lang="zh-CN" altLang="en-US" sz="2400" dirty="0">
                <a:solidFill>
                  <a:srgbClr val="333333"/>
                </a:solidFill>
                <a:latin typeface="微软雅黑" panose="020B0503020204020204" pitchFamily="34" charset="-122"/>
                <a:ea typeface="微软雅黑" panose="020B0503020204020204" pitchFamily="34" charset="-122"/>
              </a:rPr>
              <a:t>、</a:t>
            </a:r>
            <a:r>
              <a:rPr lang="en-US" altLang="zh-CN" sz="2400" b="0" i="0" dirty="0" err="1">
                <a:solidFill>
                  <a:srgbClr val="333333"/>
                </a:solidFill>
                <a:effectLst/>
                <a:latin typeface="微软雅黑" panose="020B0503020204020204" pitchFamily="34" charset="-122"/>
                <a:ea typeface="微软雅黑" panose="020B0503020204020204" pitchFamily="34" charset="-122"/>
              </a:rPr>
              <a:t>Pypy</a:t>
            </a:r>
            <a:r>
              <a:rPr lang="zh-CN" altLang="en-US" sz="2400" b="0" i="0" dirty="0">
                <a:solidFill>
                  <a:srgbClr val="333333"/>
                </a:solidFill>
                <a:effectLst/>
                <a:latin typeface="微软雅黑" panose="020B0503020204020204" pitchFamily="34" charset="-122"/>
                <a:ea typeface="微软雅黑" panose="020B0503020204020204" pitchFamily="34" charset="-122"/>
              </a:rPr>
              <a:t>等库进行加速，或者将瓶颈代码写成</a:t>
            </a:r>
            <a:r>
              <a:rPr lang="en-US" altLang="zh-CN" sz="2400" b="0" i="0" dirty="0">
                <a:solidFill>
                  <a:srgbClr val="333333"/>
                </a:solidFill>
                <a:effectLst/>
                <a:latin typeface="微软雅黑" panose="020B0503020204020204" pitchFamily="34" charset="-122"/>
                <a:ea typeface="微软雅黑" panose="020B0503020204020204" pitchFamily="34" charset="-122"/>
              </a:rPr>
              <a:t>C</a:t>
            </a:r>
            <a:r>
              <a:rPr lang="zh-CN" altLang="en-US" sz="2400" b="0" i="0" dirty="0">
                <a:solidFill>
                  <a:srgbClr val="333333"/>
                </a:solidFill>
                <a:effectLst/>
                <a:latin typeface="微软雅黑" panose="020B0503020204020204" pitchFamily="34" charset="-122"/>
                <a:ea typeface="微软雅黑" panose="020B0503020204020204" pitchFamily="34" charset="-122"/>
              </a:rPr>
              <a:t>语言在</a:t>
            </a:r>
            <a:r>
              <a:rPr lang="en-US" altLang="zh-CN" sz="2400" b="0" i="0" dirty="0">
                <a:solidFill>
                  <a:srgbClr val="333333"/>
                </a:solidFill>
                <a:effectLst/>
                <a:latin typeface="微软雅黑" panose="020B0503020204020204" pitchFamily="34" charset="-122"/>
                <a:ea typeface="微软雅黑" panose="020B0503020204020204" pitchFamily="34" charset="-122"/>
              </a:rPr>
              <a:t>Python</a:t>
            </a:r>
            <a:r>
              <a:rPr lang="zh-CN" altLang="en-US" sz="2400" b="0" i="0" dirty="0">
                <a:solidFill>
                  <a:srgbClr val="333333"/>
                </a:solidFill>
                <a:effectLst/>
                <a:latin typeface="微软雅黑" panose="020B0503020204020204" pitchFamily="34" charset="-122"/>
                <a:ea typeface="微软雅黑" panose="020B0503020204020204" pitchFamily="34" charset="-122"/>
              </a:rPr>
              <a:t>中调用。</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对并发的支持有限：为了保证线程安全，</a:t>
            </a:r>
            <a:r>
              <a:rPr lang="en-US" altLang="zh-CN" sz="2400" dirty="0">
                <a:latin typeface="微软雅黑" panose="020B0503020204020204" pitchFamily="34" charset="-122"/>
                <a:ea typeface="微软雅黑" panose="020B0503020204020204" pitchFamily="34" charset="-122"/>
              </a:rPr>
              <a:t>Python</a:t>
            </a:r>
            <a:r>
              <a:rPr lang="zh-CN" altLang="en-US" sz="2400" dirty="0">
                <a:latin typeface="微软雅黑" panose="020B0503020204020204" pitchFamily="34" charset="-122"/>
                <a:ea typeface="微软雅黑" panose="020B0503020204020204" pitchFamily="34" charset="-122"/>
              </a:rPr>
              <a:t>解释器采用了</a:t>
            </a:r>
            <a:r>
              <a:rPr lang="zh-CN" altLang="en-US" sz="2400" b="0" i="0" dirty="0">
                <a:solidFill>
                  <a:srgbClr val="121212"/>
                </a:solidFill>
                <a:effectLst/>
                <a:latin typeface="微软雅黑" panose="020B0503020204020204" pitchFamily="34" charset="-122"/>
                <a:ea typeface="微软雅黑" panose="020B0503020204020204" pitchFamily="34" charset="-122"/>
              </a:rPr>
              <a:t>全局解释器锁（</a:t>
            </a:r>
            <a:r>
              <a:rPr lang="en-US" altLang="zh-CN" sz="2400" b="0" i="0" dirty="0">
                <a:solidFill>
                  <a:srgbClr val="121212"/>
                </a:solidFill>
                <a:effectLst/>
                <a:latin typeface="微软雅黑" panose="020B0503020204020204" pitchFamily="34" charset="-122"/>
                <a:ea typeface="微软雅黑" panose="020B0503020204020204" pitchFamily="34" charset="-122"/>
              </a:rPr>
              <a:t>GIL</a:t>
            </a:r>
            <a:r>
              <a:rPr lang="zh-CN" altLang="en-US" sz="2400" b="0" i="0" dirty="0">
                <a:solidFill>
                  <a:srgbClr val="121212"/>
                </a:solidFill>
                <a:effectLst/>
                <a:latin typeface="微软雅黑" panose="020B0503020204020204" pitchFamily="34" charset="-122"/>
                <a:ea typeface="微软雅黑" panose="020B0503020204020204" pitchFamily="34" charset="-122"/>
              </a:rPr>
              <a:t>）机制，不过</a:t>
            </a:r>
            <a:r>
              <a:rPr lang="en-US" altLang="zh-CN" sz="2400" b="0" i="0" dirty="0">
                <a:solidFill>
                  <a:srgbClr val="121212"/>
                </a:solidFill>
                <a:effectLst/>
                <a:latin typeface="微软雅黑" panose="020B0503020204020204" pitchFamily="34" charset="-122"/>
                <a:ea typeface="微软雅黑" panose="020B0503020204020204" pitchFamily="34" charset="-122"/>
              </a:rPr>
              <a:t>Python</a:t>
            </a:r>
            <a:r>
              <a:rPr lang="zh-CN" altLang="en-US" sz="2400" b="0" i="0" dirty="0">
                <a:solidFill>
                  <a:srgbClr val="121212"/>
                </a:solidFill>
                <a:effectLst/>
                <a:latin typeface="微软雅黑" panose="020B0503020204020204" pitchFamily="34" charset="-122"/>
                <a:ea typeface="微软雅黑" panose="020B0503020204020204" pitchFamily="34" charset="-122"/>
              </a:rPr>
              <a:t>还是可以进行多线程、多进程编程的。</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代码加密困难：</a:t>
            </a:r>
            <a:r>
              <a:rPr lang="en-US" altLang="zh-CN" sz="2400" dirty="0">
                <a:latin typeface="微软雅黑" panose="020B0503020204020204" pitchFamily="34" charset="-122"/>
                <a:ea typeface="微软雅黑" panose="020B0503020204020204" pitchFamily="34" charset="-122"/>
              </a:rPr>
              <a:t>Python</a:t>
            </a:r>
            <a:r>
              <a:rPr lang="zh-CN" altLang="en-US" sz="2400" dirty="0">
                <a:latin typeface="微软雅黑" panose="020B0503020204020204" pitchFamily="34" charset="-122"/>
                <a:ea typeface="微软雅黑" panose="020B0503020204020204" pitchFamily="34" charset="-122"/>
              </a:rPr>
              <a:t>提倡开源理念，</a:t>
            </a:r>
            <a:r>
              <a:rPr lang="zh-CN" altLang="en-US" sz="2400" b="0" i="0" dirty="0">
                <a:solidFill>
                  <a:srgbClr val="121212"/>
                </a:solidFill>
                <a:effectLst/>
                <a:latin typeface="微软雅黑" panose="020B0503020204020204" pitchFamily="34" charset="-122"/>
                <a:ea typeface="微软雅黑" panose="020B0503020204020204" pitchFamily="34" charset="-122"/>
              </a:rPr>
              <a:t>源码都是以明文形式存放。不过可以用</a:t>
            </a:r>
            <a:r>
              <a:rPr lang="en-US" altLang="zh-CN" sz="2400" b="0" i="0" dirty="0" err="1">
                <a:solidFill>
                  <a:srgbClr val="121212"/>
                </a:solidFill>
                <a:effectLst/>
                <a:latin typeface="微软雅黑" panose="020B0503020204020204" pitchFamily="34" charset="-122"/>
                <a:ea typeface="微软雅黑" panose="020B0503020204020204" pitchFamily="34" charset="-122"/>
              </a:rPr>
              <a:t>cython</a:t>
            </a:r>
            <a:r>
              <a:rPr lang="zh-CN" altLang="en-US" sz="2400" b="0" i="0" dirty="0">
                <a:solidFill>
                  <a:srgbClr val="121212"/>
                </a:solidFill>
                <a:effectLst/>
                <a:latin typeface="微软雅黑" panose="020B0503020204020204" pitchFamily="34" charset="-122"/>
                <a:ea typeface="微软雅黑" panose="020B0503020204020204" pitchFamily="34" charset="-122"/>
              </a:rPr>
              <a:t>进行编译成</a:t>
            </a:r>
            <a:r>
              <a:rPr lang="en-US" altLang="zh-CN" sz="2400" b="0" i="0" dirty="0">
                <a:solidFill>
                  <a:srgbClr val="121212"/>
                </a:solidFill>
                <a:effectLst/>
                <a:latin typeface="微软雅黑" panose="020B0503020204020204" pitchFamily="34" charset="-122"/>
                <a:ea typeface="微软雅黑" panose="020B0503020204020204" pitchFamily="34" charset="-122"/>
              </a:rPr>
              <a:t>.</a:t>
            </a:r>
            <a:r>
              <a:rPr lang="en-US" altLang="zh-CN" sz="2400" b="0" i="0" dirty="0" err="1">
                <a:solidFill>
                  <a:srgbClr val="121212"/>
                </a:solidFill>
                <a:effectLst/>
                <a:latin typeface="微软雅黑" panose="020B0503020204020204" pitchFamily="34" charset="-122"/>
                <a:ea typeface="微软雅黑" panose="020B0503020204020204" pitchFamily="34" charset="-122"/>
              </a:rPr>
              <a:t>pyd</a:t>
            </a:r>
            <a:r>
              <a:rPr lang="zh-CN" altLang="en-US" sz="2400" dirty="0">
                <a:solidFill>
                  <a:srgbClr val="121212"/>
                </a:solidFill>
                <a:latin typeface="微软雅黑" panose="020B0503020204020204" pitchFamily="34" charset="-122"/>
                <a:ea typeface="微软雅黑" panose="020B0503020204020204" pitchFamily="34" charset="-122"/>
              </a:rPr>
              <a:t>或</a:t>
            </a:r>
            <a:r>
              <a:rPr lang="en-US" altLang="zh-CN" sz="2400" b="0" i="0" dirty="0">
                <a:solidFill>
                  <a:srgbClr val="121212"/>
                </a:solidFill>
                <a:effectLst/>
                <a:latin typeface="微软雅黑" panose="020B0503020204020204" pitchFamily="34" charset="-122"/>
                <a:ea typeface="微软雅黑" panose="020B0503020204020204" pitchFamily="34" charset="-122"/>
              </a:rPr>
              <a:t>.so</a:t>
            </a:r>
            <a:r>
              <a:rPr lang="zh-CN" altLang="en-US" sz="2400" b="0" i="0" dirty="0">
                <a:solidFill>
                  <a:srgbClr val="121212"/>
                </a:solidFill>
                <a:effectLst/>
                <a:latin typeface="微软雅黑" panose="020B0503020204020204" pitchFamily="34" charset="-122"/>
                <a:ea typeface="微软雅黑" panose="020B0503020204020204" pitchFamily="34" charset="-122"/>
              </a:rPr>
              <a:t>文件加密。</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36253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2020" y="393557"/>
            <a:ext cx="4037900" cy="584775"/>
          </a:xfrm>
          <a:prstGeom prst="rect">
            <a:avLst/>
          </a:prstGeom>
        </p:spPr>
        <p:txBody>
          <a:bodyPr wrap="none">
            <a:spAutoFit/>
          </a:bodyPr>
          <a:lstStyle/>
          <a:p>
            <a:r>
              <a:rPr lang="zh-CN" altLang="en-US" sz="3200" dirty="0">
                <a:latin typeface="微软雅黑" panose="020B0503020204020204" pitchFamily="34" charset="-122"/>
                <a:ea typeface="微软雅黑" panose="020B0503020204020204" pitchFamily="34" charset="-122"/>
              </a:rPr>
              <a:t>Python开发环境配置</a:t>
            </a:r>
          </a:p>
        </p:txBody>
      </p:sp>
      <p:sp>
        <p:nvSpPr>
          <p:cNvPr id="2" name="文本框 1">
            <a:extLst>
              <a:ext uri="{FF2B5EF4-FFF2-40B4-BE49-F238E27FC236}">
                <a16:creationId xmlns:a16="http://schemas.microsoft.com/office/drawing/2014/main" id="{4402AE21-DCC7-434C-B476-D190E25F3F3F}"/>
              </a:ext>
            </a:extLst>
          </p:cNvPr>
          <p:cNvSpPr txBox="1"/>
          <p:nvPr/>
        </p:nvSpPr>
        <p:spPr>
          <a:xfrm>
            <a:off x="412020" y="4131819"/>
            <a:ext cx="11568313" cy="581057"/>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方式三：安装</a:t>
            </a:r>
            <a:r>
              <a:rPr lang="en-US" altLang="zh-CN" sz="2400" dirty="0">
                <a:latin typeface="微软雅黑" panose="020B0503020204020204" pitchFamily="34" charset="-122"/>
                <a:ea typeface="微软雅黑" panose="020B0503020204020204" pitchFamily="34" charset="-122"/>
              </a:rPr>
              <a:t>Anaconda</a:t>
            </a:r>
            <a:r>
              <a:rPr lang="zh-CN" altLang="en-US" sz="2400" dirty="0">
                <a:latin typeface="微软雅黑" panose="020B0503020204020204" pitchFamily="34" charset="-122"/>
                <a:ea typeface="微软雅黑" panose="020B0503020204020204" pitchFamily="34" charset="-122"/>
              </a:rPr>
              <a:t>，在</a:t>
            </a:r>
            <a:r>
              <a:rPr lang="en-US" altLang="zh-CN" sz="2400" dirty="0" err="1">
                <a:latin typeface="微软雅黑" panose="020B0503020204020204" pitchFamily="34" charset="-122"/>
                <a:ea typeface="微软雅黑" panose="020B0503020204020204" pitchFamily="34" charset="-122"/>
              </a:rPr>
              <a:t>miniconda</a:t>
            </a:r>
            <a:r>
              <a:rPr lang="zh-CN" altLang="en-US" sz="2400" dirty="0">
                <a:latin typeface="微软雅黑" panose="020B0503020204020204" pitchFamily="34" charset="-122"/>
                <a:ea typeface="微软雅黑" panose="020B0503020204020204" pitchFamily="34" charset="-122"/>
              </a:rPr>
              <a:t>基础上集成大量常用第三方科学计算包。</a:t>
            </a:r>
          </a:p>
        </p:txBody>
      </p:sp>
      <p:sp>
        <p:nvSpPr>
          <p:cNvPr id="3" name="文本框 2">
            <a:extLst>
              <a:ext uri="{FF2B5EF4-FFF2-40B4-BE49-F238E27FC236}">
                <a16:creationId xmlns:a16="http://schemas.microsoft.com/office/drawing/2014/main" id="{5513FDC4-E1ED-4472-999A-F1B7A50EE45D}"/>
              </a:ext>
            </a:extLst>
          </p:cNvPr>
          <p:cNvSpPr txBox="1"/>
          <p:nvPr/>
        </p:nvSpPr>
        <p:spPr>
          <a:xfrm>
            <a:off x="412020" y="1875606"/>
            <a:ext cx="1117673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方式一： Python官方网站下载并安装Python基本开发和运行环境</a:t>
            </a:r>
          </a:p>
        </p:txBody>
      </p:sp>
      <p:sp>
        <p:nvSpPr>
          <p:cNvPr id="6" name="文本框 5">
            <a:extLst>
              <a:ext uri="{FF2B5EF4-FFF2-40B4-BE49-F238E27FC236}">
                <a16:creationId xmlns:a16="http://schemas.microsoft.com/office/drawing/2014/main" id="{F548B823-D286-4AFC-8574-4A094505B74E}"/>
              </a:ext>
            </a:extLst>
          </p:cNvPr>
          <p:cNvSpPr txBox="1"/>
          <p:nvPr/>
        </p:nvSpPr>
        <p:spPr>
          <a:xfrm>
            <a:off x="412020" y="2667018"/>
            <a:ext cx="10986230" cy="1135054"/>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方式二：安装</a:t>
            </a:r>
            <a:r>
              <a:rPr lang="en-US" altLang="zh-CN" sz="2400" dirty="0" err="1">
                <a:latin typeface="微软雅黑" panose="020B0503020204020204" pitchFamily="34" charset="-122"/>
                <a:ea typeface="微软雅黑" panose="020B0503020204020204" pitchFamily="34" charset="-122"/>
              </a:rPr>
              <a:t>miniconda</a:t>
            </a:r>
            <a:r>
              <a:rPr lang="zh-CN" altLang="en-US" sz="2400" dirty="0">
                <a:latin typeface="微软雅黑" panose="020B0503020204020204" pitchFamily="34" charset="-122"/>
                <a:ea typeface="微软雅黑" panose="020B0503020204020204" pitchFamily="34" charset="-122"/>
              </a:rPr>
              <a:t>，一个开源的</a:t>
            </a:r>
            <a:r>
              <a:rPr lang="en-US" altLang="zh-CN" sz="2400" dirty="0">
                <a:latin typeface="微软雅黑" panose="020B0503020204020204" pitchFamily="34" charset="-122"/>
                <a:ea typeface="微软雅黑" panose="020B0503020204020204" pitchFamily="34" charset="-122"/>
              </a:rPr>
              <a:t>Python</a:t>
            </a:r>
            <a:r>
              <a:rPr lang="zh-CN" altLang="en-US" sz="2400" dirty="0">
                <a:latin typeface="微软雅黑" panose="020B0503020204020204" pitchFamily="34" charset="-122"/>
                <a:ea typeface="微软雅黑" panose="020B0503020204020204" pitchFamily="34" charset="-122"/>
              </a:rPr>
              <a:t>软件包管理系统和环境管理系统，可以让多个</a:t>
            </a:r>
            <a:r>
              <a:rPr lang="en-US" altLang="zh-CN" sz="2400" dirty="0">
                <a:latin typeface="微软雅黑" panose="020B0503020204020204" pitchFamily="34" charset="-122"/>
                <a:ea typeface="微软雅黑" panose="020B0503020204020204" pitchFamily="34" charset="-122"/>
              </a:rPr>
              <a:t>python</a:t>
            </a:r>
            <a:r>
              <a:rPr lang="zh-CN" altLang="en-US" sz="2400" dirty="0">
                <a:latin typeface="微软雅黑" panose="020B0503020204020204" pitchFamily="34" charset="-122"/>
                <a:ea typeface="微软雅黑" panose="020B0503020204020204" pitchFamily="34" charset="-122"/>
              </a:rPr>
              <a:t>版本共存。</a:t>
            </a:r>
          </a:p>
        </p:txBody>
      </p:sp>
      <p:sp>
        <p:nvSpPr>
          <p:cNvPr id="7" name="文本框 6">
            <a:extLst>
              <a:ext uri="{FF2B5EF4-FFF2-40B4-BE49-F238E27FC236}">
                <a16:creationId xmlns:a16="http://schemas.microsoft.com/office/drawing/2014/main" id="{F6FAEBB1-5449-401E-941A-DDEF1593380A}"/>
              </a:ext>
            </a:extLst>
          </p:cNvPr>
          <p:cNvSpPr txBox="1"/>
          <p:nvPr/>
        </p:nvSpPr>
        <p:spPr>
          <a:xfrm>
            <a:off x="412020" y="5372370"/>
            <a:ext cx="9276194" cy="1135054"/>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无论以哪种方式安装，建议安装时勾选添加</a:t>
            </a:r>
            <a:r>
              <a:rPr lang="en-US" altLang="zh-CN" sz="2400" dirty="0">
                <a:latin typeface="微软雅黑" panose="020B0503020204020204" pitchFamily="34" charset="-122"/>
                <a:ea typeface="微软雅黑" panose="020B0503020204020204" pitchFamily="34" charset="-122"/>
              </a:rPr>
              <a:t>python</a:t>
            </a:r>
            <a:r>
              <a:rPr lang="zh-CN" altLang="en-US" sz="2400" dirty="0">
                <a:latin typeface="微软雅黑" panose="020B0503020204020204" pitchFamily="34" charset="-122"/>
                <a:ea typeface="微软雅黑" panose="020B0503020204020204" pitchFamily="34" charset="-122"/>
              </a:rPr>
              <a:t>到系统路径。</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本课程统一使用</a:t>
            </a:r>
            <a:r>
              <a:rPr lang="en-US" altLang="zh-CN" sz="2400" dirty="0">
                <a:latin typeface="微软雅黑" panose="020B0503020204020204" pitchFamily="34" charset="-122"/>
                <a:ea typeface="微软雅黑" panose="020B0503020204020204" pitchFamily="34" charset="-122"/>
              </a:rPr>
              <a:t>python3.8</a:t>
            </a:r>
            <a:r>
              <a:rPr lang="zh-CN" altLang="en-US" sz="2400" dirty="0">
                <a:latin typeface="微软雅黑" panose="020B0503020204020204" pitchFamily="34" charset="-122"/>
                <a:ea typeface="微软雅黑" panose="020B0503020204020204" pitchFamily="34" charset="-122"/>
              </a:rPr>
              <a:t>版本</a:t>
            </a:r>
          </a:p>
        </p:txBody>
      </p:sp>
    </p:spTree>
    <p:extLst>
      <p:ext uri="{BB962C8B-B14F-4D97-AF65-F5344CB8AC3E}">
        <p14:creationId xmlns:p14="http://schemas.microsoft.com/office/powerpoint/2010/main" val="817984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989AC36-0269-47A5-9C25-1A56240E7F21}"/>
              </a:ext>
            </a:extLst>
          </p:cNvPr>
          <p:cNvPicPr>
            <a:picLocks noChangeAspect="1"/>
          </p:cNvPicPr>
          <p:nvPr/>
        </p:nvPicPr>
        <p:blipFill>
          <a:blip r:embed="rId2"/>
          <a:stretch>
            <a:fillRect/>
          </a:stretch>
        </p:blipFill>
        <p:spPr>
          <a:xfrm>
            <a:off x="1601430" y="1253447"/>
            <a:ext cx="7336094" cy="4890729"/>
          </a:xfrm>
          <a:prstGeom prst="rect">
            <a:avLst/>
          </a:prstGeom>
        </p:spPr>
      </p:pic>
      <p:sp>
        <p:nvSpPr>
          <p:cNvPr id="10" name="文本框 9">
            <a:extLst>
              <a:ext uri="{FF2B5EF4-FFF2-40B4-BE49-F238E27FC236}">
                <a16:creationId xmlns:a16="http://schemas.microsoft.com/office/drawing/2014/main" id="{FA7DB2AF-BA1E-4CB8-A52C-40E328E0484E}"/>
              </a:ext>
            </a:extLst>
          </p:cNvPr>
          <p:cNvSpPr txBox="1"/>
          <p:nvPr/>
        </p:nvSpPr>
        <p:spPr>
          <a:xfrm>
            <a:off x="306767" y="306767"/>
            <a:ext cx="7383944" cy="58477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安装</a:t>
            </a:r>
            <a:r>
              <a:rPr lang="en-US" altLang="zh-CN" sz="3200" dirty="0">
                <a:latin typeface="微软雅黑" panose="020B0503020204020204" pitchFamily="34" charset="-122"/>
                <a:ea typeface="微软雅黑" panose="020B0503020204020204" pitchFamily="34" charset="-122"/>
              </a:rPr>
              <a:t>Python</a:t>
            </a:r>
            <a:r>
              <a:rPr lang="zh-CN" altLang="en-US" sz="3200"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进入</a:t>
            </a: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官网</a:t>
            </a:r>
            <a:r>
              <a:rPr lang="en-US" altLang="zh-CN" dirty="0">
                <a:latin typeface="微软雅黑" panose="020B0503020204020204" pitchFamily="34" charset="-122"/>
                <a:ea typeface="微软雅黑" panose="020B0503020204020204" pitchFamily="34" charset="-122"/>
              </a:rPr>
              <a:t>--Downloads--All releases</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38411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1BE9612-B942-495C-98AE-1E1A50F80CD3}"/>
              </a:ext>
            </a:extLst>
          </p:cNvPr>
          <p:cNvPicPr>
            <a:picLocks noChangeAspect="1"/>
          </p:cNvPicPr>
          <p:nvPr/>
        </p:nvPicPr>
        <p:blipFill>
          <a:blip r:embed="rId2"/>
          <a:stretch>
            <a:fillRect/>
          </a:stretch>
        </p:blipFill>
        <p:spPr>
          <a:xfrm>
            <a:off x="1696979" y="1242272"/>
            <a:ext cx="7718391" cy="5362055"/>
          </a:xfrm>
          <a:prstGeom prst="rect">
            <a:avLst/>
          </a:prstGeom>
        </p:spPr>
      </p:pic>
      <p:sp>
        <p:nvSpPr>
          <p:cNvPr id="8" name="文本框 7">
            <a:extLst>
              <a:ext uri="{FF2B5EF4-FFF2-40B4-BE49-F238E27FC236}">
                <a16:creationId xmlns:a16="http://schemas.microsoft.com/office/drawing/2014/main" id="{587BD8D2-3EAD-4F88-95BC-4D1CA929C1AD}"/>
              </a:ext>
            </a:extLst>
          </p:cNvPr>
          <p:cNvSpPr txBox="1"/>
          <p:nvPr/>
        </p:nvSpPr>
        <p:spPr>
          <a:xfrm>
            <a:off x="365760" y="253673"/>
            <a:ext cx="5232843" cy="58477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安装</a:t>
            </a:r>
            <a:r>
              <a:rPr lang="en-US" altLang="zh-CN" sz="3200" dirty="0">
                <a:latin typeface="微软雅黑" panose="020B0503020204020204" pitchFamily="34" charset="-122"/>
                <a:ea typeface="微软雅黑" panose="020B0503020204020204" pitchFamily="34" charset="-122"/>
              </a:rPr>
              <a:t>Python</a:t>
            </a:r>
            <a:r>
              <a:rPr lang="zh-CN" altLang="en-US" sz="3200"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选择</a:t>
            </a:r>
            <a:r>
              <a:rPr lang="en-US" altLang="zh-CN" dirty="0">
                <a:latin typeface="微软雅黑" panose="020B0503020204020204" pitchFamily="34" charset="-122"/>
                <a:ea typeface="微软雅黑" panose="020B0503020204020204" pitchFamily="34" charset="-122"/>
              </a:rPr>
              <a:t>Python 3.8.10</a:t>
            </a:r>
            <a:r>
              <a:rPr lang="zh-CN" altLang="en-US" dirty="0">
                <a:latin typeface="微软雅黑" panose="020B0503020204020204" pitchFamily="34" charset="-122"/>
                <a:ea typeface="微软雅黑" panose="020B0503020204020204" pitchFamily="34" charset="-122"/>
              </a:rPr>
              <a:t>版本</a:t>
            </a:r>
          </a:p>
        </p:txBody>
      </p:sp>
    </p:spTree>
    <p:extLst>
      <p:ext uri="{BB962C8B-B14F-4D97-AF65-F5344CB8AC3E}">
        <p14:creationId xmlns:p14="http://schemas.microsoft.com/office/powerpoint/2010/main" val="3423417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2C44710-C801-4920-9938-4B511FBA91FE}"/>
              </a:ext>
            </a:extLst>
          </p:cNvPr>
          <p:cNvPicPr>
            <a:picLocks noChangeAspect="1"/>
          </p:cNvPicPr>
          <p:nvPr/>
        </p:nvPicPr>
        <p:blipFill>
          <a:blip r:embed="rId2"/>
          <a:stretch>
            <a:fillRect/>
          </a:stretch>
        </p:blipFill>
        <p:spPr>
          <a:xfrm>
            <a:off x="1121392" y="974800"/>
            <a:ext cx="8978304" cy="5784052"/>
          </a:xfrm>
          <a:prstGeom prst="rect">
            <a:avLst/>
          </a:prstGeom>
        </p:spPr>
      </p:pic>
      <p:sp>
        <p:nvSpPr>
          <p:cNvPr id="6" name="文本框 5">
            <a:extLst>
              <a:ext uri="{FF2B5EF4-FFF2-40B4-BE49-F238E27FC236}">
                <a16:creationId xmlns:a16="http://schemas.microsoft.com/office/drawing/2014/main" id="{0FFAEF8E-CECF-4382-B0FA-D211E37BDDF7}"/>
              </a:ext>
            </a:extLst>
          </p:cNvPr>
          <p:cNvSpPr txBox="1"/>
          <p:nvPr/>
        </p:nvSpPr>
        <p:spPr>
          <a:xfrm>
            <a:off x="306767" y="85983"/>
            <a:ext cx="5807615" cy="58477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安装</a:t>
            </a:r>
            <a:r>
              <a:rPr lang="en-US" altLang="zh-CN" sz="3200" dirty="0">
                <a:latin typeface="微软雅黑" panose="020B0503020204020204" pitchFamily="34" charset="-122"/>
                <a:ea typeface="微软雅黑" panose="020B0503020204020204" pitchFamily="34" charset="-122"/>
              </a:rPr>
              <a:t>Python</a:t>
            </a:r>
            <a:r>
              <a:rPr lang="zh-CN" altLang="en-US" sz="3200"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选择对应操作系统的安装文件</a:t>
            </a:r>
          </a:p>
        </p:txBody>
      </p:sp>
    </p:spTree>
    <p:extLst>
      <p:ext uri="{BB962C8B-B14F-4D97-AF65-F5344CB8AC3E}">
        <p14:creationId xmlns:p14="http://schemas.microsoft.com/office/powerpoint/2010/main" val="1473707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F42B2DA-C93E-48AD-9EAE-4A0ADF081AFE}"/>
              </a:ext>
            </a:extLst>
          </p:cNvPr>
          <p:cNvPicPr>
            <a:picLocks noChangeAspect="1"/>
          </p:cNvPicPr>
          <p:nvPr/>
        </p:nvPicPr>
        <p:blipFill rotWithShape="1">
          <a:blip r:embed="rId2"/>
          <a:srcRect t="1377"/>
          <a:stretch/>
        </p:blipFill>
        <p:spPr>
          <a:xfrm>
            <a:off x="1827213" y="1329570"/>
            <a:ext cx="7812087" cy="4777542"/>
          </a:xfrm>
          <a:prstGeom prst="rect">
            <a:avLst/>
          </a:prstGeom>
        </p:spPr>
      </p:pic>
      <p:sp>
        <p:nvSpPr>
          <p:cNvPr id="8" name="文本框 7">
            <a:extLst>
              <a:ext uri="{FF2B5EF4-FFF2-40B4-BE49-F238E27FC236}">
                <a16:creationId xmlns:a16="http://schemas.microsoft.com/office/drawing/2014/main" id="{30B29504-940C-43AE-8E4A-C97515B5035D}"/>
              </a:ext>
            </a:extLst>
          </p:cNvPr>
          <p:cNvSpPr txBox="1"/>
          <p:nvPr/>
        </p:nvSpPr>
        <p:spPr>
          <a:xfrm>
            <a:off x="306767" y="85983"/>
            <a:ext cx="5516895" cy="58477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安装</a:t>
            </a:r>
            <a:r>
              <a:rPr lang="en-US" altLang="zh-CN" sz="3200" dirty="0">
                <a:latin typeface="微软雅黑" panose="020B0503020204020204" pitchFamily="34" charset="-122"/>
                <a:ea typeface="微软雅黑" panose="020B0503020204020204" pitchFamily="34" charset="-122"/>
              </a:rPr>
              <a:t>Python</a:t>
            </a:r>
            <a:r>
              <a:rPr lang="zh-CN" altLang="en-US" sz="3200"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勾选</a:t>
            </a:r>
            <a:r>
              <a:rPr lang="en-US" altLang="zh-CN" dirty="0">
                <a:latin typeface="Arial" panose="020B0604020202020204" pitchFamily="34" charset="0"/>
                <a:ea typeface="微软雅黑" panose="020B0503020204020204" pitchFamily="34" charset="-122"/>
                <a:cs typeface="Arial" panose="020B0604020202020204" pitchFamily="34" charset="0"/>
              </a:rPr>
              <a:t>”Add Python to PATH”</a:t>
            </a:r>
            <a:endParaRPr lang="zh-CN" altLang="en-US" dirty="0">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755848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2020" y="393557"/>
            <a:ext cx="3467616" cy="584775"/>
          </a:xfrm>
          <a:prstGeom prst="rect">
            <a:avLst/>
          </a:prstGeom>
        </p:spPr>
        <p:txBody>
          <a:bodyPr wrap="none">
            <a:spAutoFit/>
          </a:bodyPr>
          <a:lstStyle/>
          <a:p>
            <a:r>
              <a:rPr lang="zh-CN" altLang="en-US" sz="3200" dirty="0">
                <a:latin typeface="微软雅黑" panose="020B0503020204020204" pitchFamily="34" charset="-122"/>
                <a:ea typeface="微软雅黑" panose="020B0503020204020204" pitchFamily="34" charset="-122"/>
              </a:rPr>
              <a:t>代码编辑器的选择</a:t>
            </a:r>
          </a:p>
        </p:txBody>
      </p:sp>
      <p:sp>
        <p:nvSpPr>
          <p:cNvPr id="5" name="矩形 4"/>
          <p:cNvSpPr/>
          <p:nvPr/>
        </p:nvSpPr>
        <p:spPr>
          <a:xfrm>
            <a:off x="500920" y="1721321"/>
            <a:ext cx="10049436" cy="3674211"/>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命令行工具</a:t>
            </a:r>
            <a:endParaRPr lang="en-US" altLang="zh-CN" sz="2400" dirty="0">
              <a:latin typeface="微软雅黑" panose="020B0503020204020204" pitchFamily="34" charset="-122"/>
              <a:ea typeface="微软雅黑" panose="020B0503020204020204" pitchFamily="34" charset="-122"/>
            </a:endParaRPr>
          </a:p>
          <a:p>
            <a:pPr marL="342900" indent="-342900">
              <a:lnSpc>
                <a:spcPct val="20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Idle(Python</a:t>
            </a:r>
            <a:r>
              <a:rPr lang="zh-CN" altLang="en-US" sz="2400" dirty="0">
                <a:latin typeface="微软雅黑" panose="020B0503020204020204" pitchFamily="34" charset="-122"/>
                <a:ea typeface="微软雅黑" panose="020B0503020204020204" pitchFamily="34" charset="-122"/>
              </a:rPr>
              <a:t>安装包自带</a:t>
            </a:r>
            <a:r>
              <a:rPr lang="en-US" altLang="zh-CN" sz="2400" dirty="0">
                <a:latin typeface="微软雅黑" panose="020B0503020204020204" pitchFamily="34" charset="-122"/>
                <a:ea typeface="微软雅黑" panose="020B0503020204020204" pitchFamily="34" charset="-122"/>
              </a:rPr>
              <a:t>)</a:t>
            </a:r>
          </a:p>
          <a:p>
            <a:pPr marL="342900" indent="-342900">
              <a:lnSpc>
                <a:spcPct val="200000"/>
              </a:lnSpc>
              <a:buFont typeface="Arial" panose="020B0604020202020204" pitchFamily="34" charset="0"/>
              <a:buChar char="•"/>
            </a:pPr>
            <a:r>
              <a:rPr lang="en-US" altLang="zh-CN" sz="2400" dirty="0" err="1">
                <a:latin typeface="微软雅黑" panose="020B0503020204020204" pitchFamily="34" charset="-122"/>
                <a:ea typeface="微软雅黑" panose="020B0503020204020204" pitchFamily="34" charset="-122"/>
              </a:rPr>
              <a:t>Jupyter</a:t>
            </a:r>
            <a:r>
              <a:rPr lang="en-US" altLang="zh-CN" sz="2400" dirty="0">
                <a:latin typeface="微软雅黑" panose="020B0503020204020204" pitchFamily="34" charset="-122"/>
                <a:ea typeface="微软雅黑" panose="020B0503020204020204" pitchFamily="34" charset="-122"/>
              </a:rPr>
              <a:t> notebook</a:t>
            </a:r>
            <a:r>
              <a:rPr lang="zh-CN" altLang="en-US" sz="2400" dirty="0">
                <a:latin typeface="微软雅黑" panose="020B0503020204020204" pitchFamily="34" charset="-122"/>
                <a:ea typeface="微软雅黑" panose="020B0503020204020204" pitchFamily="34" charset="-122"/>
              </a:rPr>
              <a:t>（数据分析常用）</a:t>
            </a:r>
            <a:endParaRPr lang="en-US" altLang="zh-CN" sz="2400" dirty="0">
              <a:latin typeface="微软雅黑" panose="020B0503020204020204" pitchFamily="34" charset="-122"/>
              <a:ea typeface="微软雅黑" panose="020B0503020204020204" pitchFamily="34" charset="-122"/>
            </a:endParaRPr>
          </a:p>
          <a:p>
            <a:pPr marL="342900" indent="-342900">
              <a:lnSpc>
                <a:spcPct val="20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Sublime Text, Visual Studio Code</a:t>
            </a:r>
            <a:r>
              <a:rPr lang="zh-CN" altLang="en-US" sz="2400" dirty="0">
                <a:latin typeface="微软雅黑" panose="020B0503020204020204" pitchFamily="34" charset="-122"/>
                <a:ea typeface="微软雅黑" panose="020B0503020204020204" pitchFamily="34" charset="-122"/>
              </a:rPr>
              <a:t>等轻量级编辑器</a:t>
            </a:r>
            <a:endParaRPr lang="en-US" altLang="zh-CN" sz="2400" dirty="0">
              <a:latin typeface="微软雅黑" panose="020B0503020204020204" pitchFamily="34" charset="-122"/>
              <a:ea typeface="微软雅黑" panose="020B0503020204020204" pitchFamily="34" charset="-122"/>
            </a:endParaRPr>
          </a:p>
          <a:p>
            <a:pPr marL="342900" indent="-342900">
              <a:lnSpc>
                <a:spcPct val="20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PyCharm(</a:t>
            </a:r>
            <a:r>
              <a:rPr lang="zh-CN" altLang="en-US" sz="2400" dirty="0">
                <a:latin typeface="微软雅黑" panose="020B0503020204020204" pitchFamily="34" charset="-122"/>
                <a:ea typeface="微软雅黑" panose="020B0503020204020204" pitchFamily="34" charset="-122"/>
              </a:rPr>
              <a:t>较大程序项目编写</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006626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2020" y="393557"/>
            <a:ext cx="6089744" cy="584775"/>
          </a:xfrm>
          <a:prstGeom prst="rect">
            <a:avLst/>
          </a:prstGeom>
        </p:spPr>
        <p:txBody>
          <a:bodyPr wrap="none">
            <a:spAutoFit/>
          </a:bodyPr>
          <a:lstStyle/>
          <a:p>
            <a:r>
              <a:rPr lang="zh-CN" altLang="en-US" sz="3200" dirty="0">
                <a:latin typeface="微软雅黑" panose="020B0503020204020204" pitchFamily="34" charset="-122"/>
                <a:ea typeface="微软雅黑" panose="020B0503020204020204" pitchFamily="34" charset="-122"/>
              </a:rPr>
              <a:t>Python程序的运行：命令行工具</a:t>
            </a:r>
          </a:p>
        </p:txBody>
      </p:sp>
      <p:sp>
        <p:nvSpPr>
          <p:cNvPr id="6" name="矩形 5"/>
          <p:cNvSpPr/>
          <p:nvPr/>
        </p:nvSpPr>
        <p:spPr>
          <a:xfrm>
            <a:off x="158865" y="1743330"/>
            <a:ext cx="4999189" cy="646331"/>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交互式：</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启动</a:t>
            </a:r>
            <a:r>
              <a:rPr lang="en-US" altLang="zh-CN" dirty="0">
                <a:latin typeface="微软雅黑" panose="020B0503020204020204" pitchFamily="34" charset="-122"/>
                <a:ea typeface="微软雅黑" panose="020B0503020204020204" pitchFamily="34" charset="-122"/>
              </a:rPr>
              <a:t>Windows</a:t>
            </a:r>
            <a:r>
              <a:rPr lang="zh-CN" altLang="en-US" dirty="0">
                <a:latin typeface="微软雅黑" panose="020B0503020204020204" pitchFamily="34" charset="-122"/>
                <a:ea typeface="微软雅黑" panose="020B0503020204020204" pitchFamily="34" charset="-122"/>
              </a:rPr>
              <a:t>命令行工具，输入</a:t>
            </a: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并回车</a:t>
            </a:r>
            <a:endParaRPr lang="en-US" altLang="zh-CN"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109A8338-0A59-437E-96A1-E32267C87C8A}"/>
              </a:ext>
            </a:extLst>
          </p:cNvPr>
          <p:cNvPicPr>
            <a:picLocks noChangeAspect="1"/>
          </p:cNvPicPr>
          <p:nvPr/>
        </p:nvPicPr>
        <p:blipFill>
          <a:blip r:embed="rId2"/>
          <a:stretch>
            <a:fillRect/>
          </a:stretch>
        </p:blipFill>
        <p:spPr>
          <a:xfrm>
            <a:off x="158865" y="2583870"/>
            <a:ext cx="5715623" cy="3880573"/>
          </a:xfrm>
          <a:prstGeom prst="rect">
            <a:avLst/>
          </a:prstGeom>
        </p:spPr>
      </p:pic>
      <p:sp>
        <p:nvSpPr>
          <p:cNvPr id="9" name="矩形 8">
            <a:extLst>
              <a:ext uri="{FF2B5EF4-FFF2-40B4-BE49-F238E27FC236}">
                <a16:creationId xmlns:a16="http://schemas.microsoft.com/office/drawing/2014/main" id="{2EE936DC-D2EE-4B12-9216-554D8E942FB9}"/>
              </a:ext>
            </a:extLst>
          </p:cNvPr>
          <p:cNvSpPr/>
          <p:nvPr/>
        </p:nvSpPr>
        <p:spPr>
          <a:xfrm>
            <a:off x="6096000" y="1714866"/>
            <a:ext cx="5744586" cy="646331"/>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文件式：</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启动</a:t>
            </a:r>
            <a:r>
              <a:rPr lang="en-US" altLang="zh-CN" dirty="0">
                <a:latin typeface="微软雅黑" panose="020B0503020204020204" pitchFamily="34" charset="-122"/>
                <a:ea typeface="微软雅黑" panose="020B0503020204020204" pitchFamily="34" charset="-122"/>
              </a:rPr>
              <a:t>Windows</a:t>
            </a:r>
            <a:r>
              <a:rPr lang="zh-CN" altLang="en-US" dirty="0">
                <a:latin typeface="微软雅黑" panose="020B0503020204020204" pitchFamily="34" charset="-122"/>
                <a:ea typeface="微软雅黑" panose="020B0503020204020204" pitchFamily="34" charset="-122"/>
              </a:rPr>
              <a:t>命令行工具，输入</a:t>
            </a:r>
            <a:r>
              <a:rPr lang="en-US" altLang="zh-CN" dirty="0">
                <a:latin typeface="微软雅黑" panose="020B0503020204020204" pitchFamily="34" charset="-122"/>
                <a:ea typeface="微软雅黑" panose="020B0503020204020204" pitchFamily="34" charset="-122"/>
              </a:rPr>
              <a:t>python xxx.py</a:t>
            </a:r>
            <a:r>
              <a:rPr lang="zh-CN" altLang="en-US" dirty="0">
                <a:latin typeface="微软雅黑" panose="020B0503020204020204" pitchFamily="34" charset="-122"/>
                <a:ea typeface="微软雅黑" panose="020B0503020204020204" pitchFamily="34" charset="-122"/>
              </a:rPr>
              <a:t>并回车</a:t>
            </a:r>
            <a:endParaRPr lang="en-US" altLang="zh-CN" dirty="0">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DEA4BD2A-1390-4F45-ACA8-C96D98DC08A4}"/>
              </a:ext>
            </a:extLst>
          </p:cNvPr>
          <p:cNvPicPr>
            <a:picLocks noChangeAspect="1"/>
          </p:cNvPicPr>
          <p:nvPr/>
        </p:nvPicPr>
        <p:blipFill>
          <a:blip r:embed="rId3"/>
          <a:stretch>
            <a:fillRect/>
          </a:stretch>
        </p:blipFill>
        <p:spPr>
          <a:xfrm>
            <a:off x="6096000" y="2583870"/>
            <a:ext cx="6060946" cy="3880573"/>
          </a:xfrm>
          <a:prstGeom prst="rect">
            <a:avLst/>
          </a:prstGeom>
        </p:spPr>
      </p:pic>
    </p:spTree>
    <p:extLst>
      <p:ext uri="{BB962C8B-B14F-4D97-AF65-F5344CB8AC3E}">
        <p14:creationId xmlns:p14="http://schemas.microsoft.com/office/powerpoint/2010/main" val="811507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5110"/>
            <a:ext cx="12192000" cy="6103209"/>
          </a:xfrm>
          <a:prstGeom prst="rect">
            <a:avLst/>
          </a:prstGeom>
        </p:spPr>
        <p:txBody>
          <a:bodyPr wrap="square">
            <a:spAutoFit/>
          </a:bodyPr>
          <a:lstStyle/>
          <a:p>
            <a:pPr>
              <a:spcBef>
                <a:spcPts val="1200"/>
              </a:spcBef>
              <a:spcAft>
                <a:spcPts val="1200"/>
              </a:spcAft>
            </a:pPr>
            <a:r>
              <a:rPr lang="zh-CN" altLang="zh-CN" sz="2400" b="1" kern="0" dirty="0">
                <a:latin typeface="微软雅黑" panose="020B0503020204020204" pitchFamily="34" charset="-122"/>
                <a:ea typeface="微软雅黑" panose="020B0503020204020204" pitchFamily="34" charset="-122"/>
                <a:cs typeface="宋体" panose="02010600030101010101" pitchFamily="2" charset="-122"/>
              </a:rPr>
              <a:t>推荐教材与参考资料</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67970">
              <a:lnSpc>
                <a:spcPct val="170000"/>
              </a:lnSpc>
              <a:spcBef>
                <a:spcPts val="600"/>
              </a:spcBef>
              <a:spcAft>
                <a:spcPts val="600"/>
              </a:spcAft>
            </a:pPr>
            <a:r>
              <a:rPr lang="en-US" altLang="zh-CN" b="1" kern="0" dirty="0">
                <a:latin typeface="微软雅黑" panose="020B0503020204020204" pitchFamily="34" charset="-122"/>
                <a:ea typeface="微软雅黑" panose="020B0503020204020204" pitchFamily="34" charset="-122"/>
                <a:cs typeface="宋体" panose="02010600030101010101" pitchFamily="2" charset="-122"/>
              </a:rPr>
              <a:t>1.</a:t>
            </a:r>
            <a:r>
              <a:rPr lang="zh-CN" altLang="zh-CN" b="1" kern="0" dirty="0">
                <a:latin typeface="微软雅黑" panose="020B0503020204020204" pitchFamily="34" charset="-122"/>
                <a:ea typeface="微软雅黑" panose="020B0503020204020204" pitchFamily="34" charset="-122"/>
                <a:cs typeface="宋体" panose="02010600030101010101" pitchFamily="2" charset="-122"/>
              </a:rPr>
              <a:t>推荐教材</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333375">
              <a:lnSpc>
                <a:spcPct val="170000"/>
              </a:lnSpc>
              <a:spcAft>
                <a:spcPts val="0"/>
              </a:spcAft>
            </a:pPr>
            <a:r>
              <a:rPr lang="en-US" altLang="zh-CN" kern="0" dirty="0">
                <a:latin typeface="微软雅黑" panose="020B0503020204020204" pitchFamily="34" charset="-122"/>
                <a:ea typeface="微软雅黑" panose="020B0503020204020204" pitchFamily="34" charset="-122"/>
                <a:cs typeface="宋体" panose="02010600030101010101" pitchFamily="2" charset="-122"/>
              </a:rPr>
              <a:t>[1] </a:t>
            </a:r>
            <a:r>
              <a:rPr lang="zh-CN" altLang="zh-CN" kern="0" dirty="0">
                <a:latin typeface="微软雅黑" panose="020B0503020204020204" pitchFamily="34" charset="-122"/>
                <a:ea typeface="微软雅黑" panose="020B0503020204020204" pitchFamily="34" charset="-122"/>
                <a:cs typeface="宋体" panose="02010600030101010101" pitchFamily="2" charset="-122"/>
              </a:rPr>
              <a:t>嵩天，礼欣，黄天羽主编，《</a:t>
            </a:r>
            <a:r>
              <a:rPr lang="en-US" altLang="zh-CN" kern="0" dirty="0">
                <a:latin typeface="微软雅黑" panose="020B0503020204020204" pitchFamily="34" charset="-122"/>
                <a:ea typeface="微软雅黑" panose="020B0503020204020204" pitchFamily="34" charset="-122"/>
                <a:cs typeface="宋体" panose="02010600030101010101" pitchFamily="2" charset="-122"/>
              </a:rPr>
              <a:t>Python</a:t>
            </a:r>
            <a:r>
              <a:rPr lang="zh-CN" altLang="zh-CN" kern="0" dirty="0">
                <a:latin typeface="微软雅黑" panose="020B0503020204020204" pitchFamily="34" charset="-122"/>
                <a:ea typeface="微软雅黑" panose="020B0503020204020204" pitchFamily="34" charset="-122"/>
                <a:cs typeface="宋体" panose="02010600030101010101" pitchFamily="2" charset="-122"/>
              </a:rPr>
              <a:t>语言程序设计基础（第</a:t>
            </a:r>
            <a:r>
              <a:rPr lang="en-US" altLang="zh-CN" kern="0" dirty="0">
                <a:latin typeface="微软雅黑" panose="020B0503020204020204" pitchFamily="34" charset="-122"/>
                <a:ea typeface="微软雅黑" panose="020B0503020204020204" pitchFamily="34" charset="-122"/>
                <a:cs typeface="宋体" panose="02010600030101010101" pitchFamily="2" charset="-122"/>
              </a:rPr>
              <a:t>2</a:t>
            </a:r>
            <a:r>
              <a:rPr lang="zh-CN" altLang="zh-CN" kern="0" dirty="0">
                <a:latin typeface="微软雅黑" panose="020B0503020204020204" pitchFamily="34" charset="-122"/>
                <a:ea typeface="微软雅黑" panose="020B0503020204020204" pitchFamily="34" charset="-122"/>
                <a:cs typeface="宋体" panose="02010600030101010101" pitchFamily="2" charset="-122"/>
              </a:rPr>
              <a:t>版）》，高等教育出版社，</a:t>
            </a:r>
            <a:r>
              <a:rPr lang="en-US" altLang="zh-CN" kern="0" dirty="0">
                <a:latin typeface="微软雅黑" panose="020B0503020204020204" pitchFamily="34" charset="-122"/>
                <a:ea typeface="微软雅黑" panose="020B0503020204020204" pitchFamily="34" charset="-122"/>
                <a:cs typeface="宋体" panose="02010600030101010101" pitchFamily="2" charset="-122"/>
              </a:rPr>
              <a:t>2017</a:t>
            </a:r>
            <a:r>
              <a:rPr lang="zh-CN" altLang="zh-CN" kern="0" dirty="0">
                <a:latin typeface="微软雅黑" panose="020B0503020204020204" pitchFamily="34" charset="-122"/>
                <a:ea typeface="微软雅黑" panose="020B0503020204020204" pitchFamily="34" charset="-122"/>
                <a:cs typeface="宋体" panose="02010600030101010101" pitchFamily="2" charset="-122"/>
              </a:rPr>
              <a:t>。参考教材</a:t>
            </a:r>
            <a:r>
              <a:rPr lang="zh-CN" altLang="en-US" kern="0" dirty="0">
                <a:latin typeface="微软雅黑" panose="020B0503020204020204" pitchFamily="34" charset="-122"/>
                <a:ea typeface="微软雅黑" panose="020B0503020204020204" pitchFamily="34" charset="-122"/>
                <a:cs typeface="宋体" panose="02010600030101010101" pitchFamily="2" charset="-122"/>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333375">
              <a:lnSpc>
                <a:spcPct val="170000"/>
              </a:lnSpc>
              <a:spcAft>
                <a:spcPts val="0"/>
              </a:spcAft>
            </a:pPr>
            <a:r>
              <a:rPr lang="en-US" altLang="zh-CN" kern="0" dirty="0">
                <a:latin typeface="微软雅黑" panose="020B0503020204020204" pitchFamily="34" charset="-122"/>
                <a:ea typeface="微软雅黑" panose="020B0503020204020204" pitchFamily="34" charset="-122"/>
                <a:cs typeface="宋体" panose="02010600030101010101" pitchFamily="2" charset="-122"/>
              </a:rPr>
              <a:t>[2] </a:t>
            </a:r>
            <a:r>
              <a:rPr lang="zh-CN" altLang="zh-CN" kern="0" dirty="0">
                <a:latin typeface="微软雅黑" panose="020B0503020204020204" pitchFamily="34" charset="-122"/>
                <a:ea typeface="微软雅黑" panose="020B0503020204020204" pitchFamily="34" charset="-122"/>
                <a:cs typeface="宋体" panose="02010600030101010101" pitchFamily="2" charset="-122"/>
              </a:rPr>
              <a:t>董付国主编，《</a:t>
            </a:r>
            <a:r>
              <a:rPr lang="en-US" altLang="zh-CN" kern="0" dirty="0">
                <a:latin typeface="微软雅黑" panose="020B0503020204020204" pitchFamily="34" charset="-122"/>
                <a:ea typeface="微软雅黑" panose="020B0503020204020204" pitchFamily="34" charset="-122"/>
                <a:cs typeface="宋体" panose="02010600030101010101" pitchFamily="2" charset="-122"/>
              </a:rPr>
              <a:t>Python</a:t>
            </a:r>
            <a:r>
              <a:rPr lang="zh-CN" altLang="zh-CN" kern="0" dirty="0">
                <a:latin typeface="微软雅黑" panose="020B0503020204020204" pitchFamily="34" charset="-122"/>
                <a:ea typeface="微软雅黑" panose="020B0503020204020204" pitchFamily="34" charset="-122"/>
                <a:cs typeface="宋体" panose="02010600030101010101" pitchFamily="2" charset="-122"/>
              </a:rPr>
              <a:t>程序设计基础（第</a:t>
            </a:r>
            <a:r>
              <a:rPr lang="en-US" altLang="zh-CN" kern="0" dirty="0">
                <a:latin typeface="微软雅黑" panose="020B0503020204020204" pitchFamily="34" charset="-122"/>
                <a:ea typeface="微软雅黑" panose="020B0503020204020204" pitchFamily="34" charset="-122"/>
                <a:cs typeface="宋体" panose="02010600030101010101" pitchFamily="2" charset="-122"/>
              </a:rPr>
              <a:t>2</a:t>
            </a:r>
            <a:r>
              <a:rPr lang="zh-CN" altLang="zh-CN" kern="0" dirty="0">
                <a:latin typeface="微软雅黑" panose="020B0503020204020204" pitchFamily="34" charset="-122"/>
                <a:ea typeface="微软雅黑" panose="020B0503020204020204" pitchFamily="34" charset="-122"/>
                <a:cs typeface="宋体" panose="02010600030101010101" pitchFamily="2" charset="-122"/>
              </a:rPr>
              <a:t>版）》，清华大学出版社，</a:t>
            </a:r>
            <a:r>
              <a:rPr lang="en-US" altLang="zh-CN" kern="0" dirty="0">
                <a:latin typeface="微软雅黑" panose="020B0503020204020204" pitchFamily="34" charset="-122"/>
                <a:ea typeface="微软雅黑" panose="020B0503020204020204" pitchFamily="34" charset="-122"/>
                <a:cs typeface="宋体" panose="02010600030101010101" pitchFamily="2" charset="-122"/>
              </a:rPr>
              <a:t>2018</a:t>
            </a:r>
            <a:r>
              <a:rPr lang="zh-CN" altLang="zh-CN" kern="0" dirty="0">
                <a:latin typeface="微软雅黑" panose="020B0503020204020204" pitchFamily="34" charset="-122"/>
                <a:ea typeface="微软雅黑" panose="020B0503020204020204" pitchFamily="34" charset="-122"/>
                <a:cs typeface="宋体" panose="02010600030101010101" pitchFamily="2" charset="-122"/>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33375">
              <a:lnSpc>
                <a:spcPct val="170000"/>
              </a:lnSpc>
              <a:spcAft>
                <a:spcPts val="0"/>
              </a:spcAft>
            </a:pPr>
            <a:r>
              <a:rPr lang="en-US" altLang="zh-CN" kern="0" dirty="0">
                <a:latin typeface="微软雅黑" panose="020B0503020204020204" pitchFamily="34" charset="-122"/>
                <a:ea typeface="微软雅黑" panose="020B0503020204020204" pitchFamily="34" charset="-122"/>
                <a:cs typeface="宋体" panose="02010600030101010101" pitchFamily="2" charset="-122"/>
              </a:rPr>
              <a:t>[3] Wesley Chun</a:t>
            </a:r>
            <a:r>
              <a:rPr lang="zh-CN" altLang="zh-CN" kern="0" dirty="0">
                <a:latin typeface="微软雅黑" panose="020B0503020204020204" pitchFamily="34" charset="-122"/>
                <a:ea typeface="微软雅黑" panose="020B0503020204020204" pitchFamily="34" charset="-122"/>
                <a:cs typeface="宋体" panose="02010600030101010101" pitchFamily="2" charset="-122"/>
              </a:rPr>
              <a:t>主编，《</a:t>
            </a:r>
            <a:r>
              <a:rPr lang="en-US" altLang="zh-CN" kern="0" dirty="0">
                <a:latin typeface="微软雅黑" panose="020B0503020204020204" pitchFamily="34" charset="-122"/>
                <a:ea typeface="微软雅黑" panose="020B0503020204020204" pitchFamily="34" charset="-122"/>
                <a:cs typeface="宋体" panose="02010600030101010101" pitchFamily="2" charset="-122"/>
              </a:rPr>
              <a:t>Python</a:t>
            </a:r>
            <a:r>
              <a:rPr lang="zh-CN" altLang="zh-CN" kern="0" dirty="0">
                <a:latin typeface="微软雅黑" panose="020B0503020204020204" pitchFamily="34" charset="-122"/>
                <a:ea typeface="微软雅黑" panose="020B0503020204020204" pitchFamily="34" charset="-122"/>
                <a:cs typeface="宋体" panose="02010600030101010101" pitchFamily="2" charset="-122"/>
              </a:rPr>
              <a:t>核心编程（第</a:t>
            </a:r>
            <a:r>
              <a:rPr lang="en-US" altLang="zh-CN" kern="0" dirty="0">
                <a:latin typeface="微软雅黑" panose="020B0503020204020204" pitchFamily="34" charset="-122"/>
                <a:ea typeface="微软雅黑" panose="020B0503020204020204" pitchFamily="34" charset="-122"/>
                <a:cs typeface="宋体" panose="02010600030101010101" pitchFamily="2" charset="-122"/>
              </a:rPr>
              <a:t>3</a:t>
            </a:r>
            <a:r>
              <a:rPr lang="zh-CN" altLang="zh-CN" kern="0" dirty="0">
                <a:latin typeface="微软雅黑" panose="020B0503020204020204" pitchFamily="34" charset="-122"/>
                <a:ea typeface="微软雅黑" panose="020B0503020204020204" pitchFamily="34" charset="-122"/>
                <a:cs typeface="宋体" panose="02010600030101010101" pitchFamily="2" charset="-122"/>
              </a:rPr>
              <a:t>版）》，人民邮电版社，</a:t>
            </a:r>
            <a:r>
              <a:rPr lang="en-US" altLang="zh-CN" kern="0" dirty="0">
                <a:latin typeface="微软雅黑" panose="020B0503020204020204" pitchFamily="34" charset="-122"/>
                <a:ea typeface="微软雅黑" panose="020B0503020204020204" pitchFamily="34" charset="-122"/>
                <a:cs typeface="宋体" panose="02010600030101010101" pitchFamily="2" charset="-122"/>
              </a:rPr>
              <a:t>2016</a:t>
            </a:r>
            <a:r>
              <a:rPr lang="zh-CN" altLang="zh-CN" kern="0" dirty="0">
                <a:latin typeface="微软雅黑" panose="020B0503020204020204" pitchFamily="34" charset="-122"/>
                <a:ea typeface="微软雅黑" panose="020B0503020204020204" pitchFamily="34" charset="-122"/>
                <a:cs typeface="宋体" panose="02010600030101010101" pitchFamily="2" charset="-122"/>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33375">
              <a:lnSpc>
                <a:spcPct val="170000"/>
              </a:lnSpc>
              <a:spcAft>
                <a:spcPts val="0"/>
              </a:spcAft>
            </a:pPr>
            <a:r>
              <a:rPr lang="en-US" altLang="zh-CN" kern="0" dirty="0">
                <a:latin typeface="微软雅黑" panose="020B0503020204020204" pitchFamily="34" charset="-122"/>
                <a:ea typeface="微软雅黑" panose="020B0503020204020204" pitchFamily="34" charset="-122"/>
                <a:cs typeface="宋体" panose="02010600030101010101" pitchFamily="2" charset="-122"/>
              </a:rPr>
              <a:t>[4] </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沈祥壮</a:t>
            </a:r>
            <a:r>
              <a:rPr lang="zh-CN" altLang="zh-CN" kern="0" dirty="0">
                <a:latin typeface="微软雅黑" panose="020B0503020204020204" pitchFamily="34" charset="-122"/>
                <a:ea typeface="微软雅黑" panose="020B0503020204020204" pitchFamily="34" charset="-122"/>
                <a:cs typeface="宋体" panose="02010600030101010101" pitchFamily="2" charset="-122"/>
              </a:rPr>
              <a:t>主编，《</a:t>
            </a:r>
            <a:r>
              <a:rPr lang="en-US" altLang="zh-CN" kern="0" dirty="0">
                <a:latin typeface="微软雅黑" panose="020B0503020204020204" pitchFamily="34" charset="-122"/>
                <a:ea typeface="微软雅黑" panose="020B0503020204020204" pitchFamily="34" charset="-122"/>
                <a:cs typeface="宋体" panose="02010600030101010101" pitchFamily="2" charset="-122"/>
              </a:rPr>
              <a:t>Python</a:t>
            </a:r>
            <a:r>
              <a:rPr lang="zh-CN" altLang="zh-CN" kern="0" dirty="0">
                <a:latin typeface="微软雅黑" panose="020B0503020204020204" pitchFamily="34" charset="-122"/>
                <a:ea typeface="微软雅黑" panose="020B0503020204020204" pitchFamily="34" charset="-122"/>
                <a:cs typeface="宋体" panose="02010600030101010101" pitchFamily="2" charset="-122"/>
              </a:rPr>
              <a:t>数据分析入门</a:t>
            </a:r>
            <a:r>
              <a:rPr lang="en-US" altLang="zh-CN" kern="0" dirty="0">
                <a:latin typeface="微软雅黑" panose="020B0503020204020204" pitchFamily="34" charset="-122"/>
                <a:ea typeface="微软雅黑" panose="020B0503020204020204" pitchFamily="34" charset="-122"/>
                <a:cs typeface="宋体" panose="02010600030101010101" pitchFamily="2" charset="-122"/>
              </a:rPr>
              <a:t>:</a:t>
            </a:r>
            <a:r>
              <a:rPr lang="zh-CN" altLang="zh-CN" kern="0" dirty="0">
                <a:latin typeface="微软雅黑" panose="020B0503020204020204" pitchFamily="34" charset="-122"/>
                <a:ea typeface="微软雅黑" panose="020B0503020204020204" pitchFamily="34" charset="-122"/>
                <a:cs typeface="宋体" panose="02010600030101010101" pitchFamily="2" charset="-122"/>
              </a:rPr>
              <a:t>从数据获取到可视化》，</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电子工业出版社</a:t>
            </a:r>
            <a:r>
              <a:rPr lang="zh-CN" altLang="zh-CN" kern="0" dirty="0">
                <a:latin typeface="微软雅黑" panose="020B0503020204020204" pitchFamily="34" charset="-122"/>
                <a:ea typeface="微软雅黑" panose="020B0503020204020204" pitchFamily="34" charset="-122"/>
                <a:cs typeface="宋体" panose="02010600030101010101" pitchFamily="2" charset="-122"/>
              </a:rPr>
              <a:t>，</a:t>
            </a:r>
            <a:r>
              <a:rPr lang="en-US" altLang="zh-CN" kern="0" dirty="0">
                <a:latin typeface="微软雅黑" panose="020B0503020204020204" pitchFamily="34" charset="-122"/>
                <a:ea typeface="微软雅黑" panose="020B0503020204020204" pitchFamily="34" charset="-122"/>
                <a:cs typeface="宋体" panose="02010600030101010101" pitchFamily="2" charset="-122"/>
              </a:rPr>
              <a:t>2018</a:t>
            </a:r>
            <a:r>
              <a:rPr lang="zh-CN" altLang="zh-CN" kern="0" dirty="0">
                <a:latin typeface="微软雅黑" panose="020B0503020204020204" pitchFamily="34" charset="-122"/>
                <a:ea typeface="微软雅黑" panose="020B0503020204020204" pitchFamily="34" charset="-122"/>
                <a:cs typeface="宋体" panose="02010600030101010101" pitchFamily="2" charset="-122"/>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67970">
              <a:lnSpc>
                <a:spcPct val="170000"/>
              </a:lnSpc>
              <a:spcBef>
                <a:spcPts val="600"/>
              </a:spcBef>
              <a:spcAft>
                <a:spcPts val="600"/>
              </a:spcAft>
            </a:pPr>
            <a:r>
              <a:rPr lang="en-US" altLang="zh-CN" b="1" kern="0" dirty="0">
                <a:latin typeface="微软雅黑" panose="020B0503020204020204" pitchFamily="34" charset="-122"/>
                <a:ea typeface="微软雅黑" panose="020B0503020204020204" pitchFamily="34" charset="-122"/>
                <a:cs typeface="宋体" panose="02010600030101010101" pitchFamily="2" charset="-122"/>
              </a:rPr>
              <a:t>2.</a:t>
            </a:r>
            <a:r>
              <a:rPr lang="zh-CN" altLang="zh-CN" b="1" kern="0" dirty="0">
                <a:latin typeface="微软雅黑" panose="020B0503020204020204" pitchFamily="34" charset="-122"/>
                <a:ea typeface="微软雅黑" panose="020B0503020204020204" pitchFamily="34" charset="-122"/>
                <a:cs typeface="宋体" panose="02010600030101010101" pitchFamily="2" charset="-122"/>
              </a:rPr>
              <a:t>课程资源</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66700">
              <a:lnSpc>
                <a:spcPct val="170000"/>
              </a:lnSpc>
              <a:spcAft>
                <a:spcPts val="0"/>
              </a:spcAft>
            </a:pPr>
            <a:r>
              <a:rPr lang="zh-CN" altLang="zh-CN" kern="0" dirty="0">
                <a:latin typeface="微软雅黑" panose="020B0503020204020204" pitchFamily="34" charset="-122"/>
                <a:ea typeface="微软雅黑" panose="020B0503020204020204" pitchFamily="34" charset="-122"/>
                <a:cs typeface="宋体" panose="02010600030101010101" pitchFamily="2" charset="-122"/>
              </a:rPr>
              <a:t>中国大学</a:t>
            </a:r>
            <a:r>
              <a:rPr lang="en-US" altLang="zh-CN" kern="0" dirty="0">
                <a:latin typeface="微软雅黑" panose="020B0503020204020204" pitchFamily="34" charset="-122"/>
                <a:ea typeface="微软雅黑" panose="020B0503020204020204" pitchFamily="34" charset="-122"/>
                <a:cs typeface="宋体" panose="02010600030101010101" pitchFamily="2" charset="-122"/>
              </a:rPr>
              <a:t>MOOC</a:t>
            </a:r>
            <a:r>
              <a:rPr lang="zh-CN" altLang="zh-CN" kern="0" dirty="0">
                <a:latin typeface="微软雅黑" panose="020B0503020204020204" pitchFamily="34" charset="-122"/>
                <a:ea typeface="微软雅黑" panose="020B0503020204020204" pitchFamily="34" charset="-122"/>
                <a:cs typeface="宋体" panose="02010600030101010101" pitchFamily="2" charset="-122"/>
              </a:rPr>
              <a:t>平台</a:t>
            </a:r>
            <a:r>
              <a:rPr lang="en-US" altLang="zh-CN" kern="0" dirty="0">
                <a:latin typeface="微软雅黑" panose="020B0503020204020204" pitchFamily="34" charset="-122"/>
                <a:ea typeface="微软雅黑" panose="020B0503020204020204" pitchFamily="34" charset="-122"/>
                <a:cs typeface="宋体" panose="02010600030101010101" pitchFamily="2" charset="-122"/>
              </a:rPr>
              <a:t>:</a:t>
            </a:r>
            <a:r>
              <a:rPr lang="zh-CN" altLang="zh-CN" kern="0" dirty="0">
                <a:latin typeface="微软雅黑" panose="020B0503020204020204" pitchFamily="34" charset="-122"/>
                <a:ea typeface="微软雅黑" panose="020B0503020204020204" pitchFamily="34" charset="-122"/>
                <a:cs typeface="宋体" panose="02010600030101010101" pitchFamily="2" charset="-122"/>
              </a:rPr>
              <a:t>北京理工大学</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66700">
              <a:lnSpc>
                <a:spcPct val="170000"/>
              </a:lnSpc>
              <a:spcAft>
                <a:spcPts val="0"/>
              </a:spcAft>
            </a:pPr>
            <a:r>
              <a:rPr lang="zh-CN" altLang="zh-CN" kern="0" dirty="0">
                <a:latin typeface="微软雅黑" panose="020B0503020204020204" pitchFamily="34" charset="-122"/>
                <a:ea typeface="微软雅黑" panose="020B0503020204020204" pitchFamily="34" charset="-122"/>
                <a:cs typeface="宋体" panose="02010600030101010101" pitchFamily="2" charset="-122"/>
              </a:rPr>
              <a:t>《</a:t>
            </a:r>
            <a:r>
              <a:rPr lang="en-US" altLang="zh-CN" kern="0" dirty="0">
                <a:latin typeface="微软雅黑" panose="020B0503020204020204" pitchFamily="34" charset="-122"/>
                <a:ea typeface="微软雅黑" panose="020B0503020204020204" pitchFamily="34" charset="-122"/>
                <a:cs typeface="宋体" panose="02010600030101010101" pitchFamily="2" charset="-122"/>
              </a:rPr>
              <a:t>Python</a:t>
            </a:r>
            <a:r>
              <a:rPr lang="zh-CN" altLang="zh-CN" kern="0" dirty="0">
                <a:latin typeface="微软雅黑" panose="020B0503020204020204" pitchFamily="34" charset="-122"/>
                <a:ea typeface="微软雅黑" panose="020B0503020204020204" pitchFamily="34" charset="-122"/>
                <a:cs typeface="宋体" panose="02010600030101010101" pitchFamily="2" charset="-122"/>
              </a:rPr>
              <a:t>语言程序设计》，</a:t>
            </a:r>
            <a:r>
              <a:rPr lang="en-US" altLang="zh-CN" kern="0" dirty="0">
                <a:latin typeface="微软雅黑" panose="020B0503020204020204" pitchFamily="34" charset="-122"/>
                <a:ea typeface="微软雅黑" panose="020B0503020204020204" pitchFamily="34" charset="-122"/>
                <a:cs typeface="宋体" panose="02010600030101010101" pitchFamily="2" charset="-122"/>
              </a:rPr>
              <a:t>http://www.icourse163.org/course/BIT-268001</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66700">
              <a:lnSpc>
                <a:spcPct val="170000"/>
              </a:lnSpc>
              <a:spcAft>
                <a:spcPts val="0"/>
              </a:spcAft>
            </a:pPr>
            <a:r>
              <a:rPr lang="zh-CN" altLang="zh-CN" kern="0" dirty="0">
                <a:latin typeface="微软雅黑" panose="020B0503020204020204" pitchFamily="34" charset="-122"/>
                <a:ea typeface="微软雅黑" panose="020B0503020204020204" pitchFamily="34" charset="-122"/>
                <a:cs typeface="宋体" panose="02010600030101010101" pitchFamily="2" charset="-122"/>
              </a:rPr>
              <a:t>《</a:t>
            </a:r>
            <a:r>
              <a:rPr lang="en-US" altLang="zh-CN" kern="0" dirty="0">
                <a:latin typeface="微软雅黑" panose="020B0503020204020204" pitchFamily="34" charset="-122"/>
                <a:ea typeface="微软雅黑" panose="020B0503020204020204" pitchFamily="34" charset="-122"/>
                <a:cs typeface="宋体" panose="02010600030101010101" pitchFamily="2" charset="-122"/>
              </a:rPr>
              <a:t>Python</a:t>
            </a:r>
            <a:r>
              <a:rPr lang="zh-CN" altLang="zh-CN" kern="0" dirty="0">
                <a:latin typeface="微软雅黑" panose="020B0503020204020204" pitchFamily="34" charset="-122"/>
                <a:ea typeface="微软雅黑" panose="020B0503020204020204" pitchFamily="34" charset="-122"/>
                <a:cs typeface="宋体" panose="02010600030101010101" pitchFamily="2" charset="-122"/>
              </a:rPr>
              <a:t>网络爬虫与信息提取》，</a:t>
            </a:r>
            <a:r>
              <a:rPr lang="en-US" altLang="zh-CN" kern="0" dirty="0">
                <a:latin typeface="微软雅黑" panose="020B0503020204020204" pitchFamily="34" charset="-122"/>
                <a:ea typeface="微软雅黑" panose="020B0503020204020204" pitchFamily="34" charset="-122"/>
                <a:cs typeface="宋体" panose="02010600030101010101" pitchFamily="2" charset="-122"/>
              </a:rPr>
              <a:t> http://www.icourse163.org/course/BIT-1001870001</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66700">
              <a:lnSpc>
                <a:spcPct val="170000"/>
              </a:lnSpc>
              <a:spcAft>
                <a:spcPts val="0"/>
              </a:spcAft>
            </a:pPr>
            <a:r>
              <a:rPr lang="zh-CN" altLang="zh-CN" kern="0" dirty="0">
                <a:latin typeface="微软雅黑" panose="020B0503020204020204" pitchFamily="34" charset="-122"/>
                <a:ea typeface="微软雅黑" panose="020B0503020204020204" pitchFamily="34" charset="-122"/>
                <a:cs typeface="宋体" panose="02010600030101010101" pitchFamily="2" charset="-122"/>
              </a:rPr>
              <a:t>《</a:t>
            </a:r>
            <a:r>
              <a:rPr lang="en-US" altLang="zh-CN" kern="0" dirty="0">
                <a:latin typeface="微软雅黑" panose="020B0503020204020204" pitchFamily="34" charset="-122"/>
                <a:ea typeface="微软雅黑" panose="020B0503020204020204" pitchFamily="34" charset="-122"/>
                <a:cs typeface="宋体" panose="02010600030101010101" pitchFamily="2" charset="-122"/>
              </a:rPr>
              <a:t>Python</a:t>
            </a:r>
            <a:r>
              <a:rPr lang="zh-CN" altLang="zh-CN" kern="0" dirty="0">
                <a:latin typeface="微软雅黑" panose="020B0503020204020204" pitchFamily="34" charset="-122"/>
                <a:ea typeface="微软雅黑" panose="020B0503020204020204" pitchFamily="34" charset="-122"/>
                <a:cs typeface="宋体" panose="02010600030101010101" pitchFamily="2" charset="-122"/>
              </a:rPr>
              <a:t>科学计算三维可视化》，</a:t>
            </a:r>
            <a:r>
              <a:rPr lang="en-US" altLang="zh-CN" kern="0" dirty="0">
                <a:latin typeface="微软雅黑" panose="020B0503020204020204" pitchFamily="34" charset="-122"/>
                <a:ea typeface="微软雅黑" panose="020B0503020204020204" pitchFamily="34" charset="-122"/>
                <a:cs typeface="宋体" panose="02010600030101010101" pitchFamily="2" charset="-122"/>
              </a:rPr>
              <a:t>http://www.icourse163.org/course/BIT-1001871001</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66700">
              <a:lnSpc>
                <a:spcPct val="170000"/>
              </a:lnSpc>
              <a:spcAft>
                <a:spcPts val="0"/>
              </a:spcAft>
            </a:pPr>
            <a:r>
              <a:rPr lang="zh-CN" altLang="zh-CN" kern="0" dirty="0">
                <a:latin typeface="微软雅黑" panose="020B0503020204020204" pitchFamily="34" charset="-122"/>
                <a:ea typeface="微软雅黑" panose="020B0503020204020204" pitchFamily="34" charset="-122"/>
                <a:cs typeface="宋体" panose="02010600030101010101" pitchFamily="2" charset="-122"/>
              </a:rPr>
              <a:t>《</a:t>
            </a:r>
            <a:r>
              <a:rPr lang="en-US" altLang="zh-CN" kern="0" dirty="0">
                <a:latin typeface="微软雅黑" panose="020B0503020204020204" pitchFamily="34" charset="-122"/>
                <a:ea typeface="微软雅黑" panose="020B0503020204020204" pitchFamily="34" charset="-122"/>
                <a:cs typeface="宋体" panose="02010600030101010101" pitchFamily="2" charset="-122"/>
              </a:rPr>
              <a:t>Python</a:t>
            </a:r>
            <a:r>
              <a:rPr lang="zh-CN" altLang="zh-CN" kern="0" dirty="0">
                <a:latin typeface="微软雅黑" panose="020B0503020204020204" pitchFamily="34" charset="-122"/>
                <a:ea typeface="微软雅黑" panose="020B0503020204020204" pitchFamily="34" charset="-122"/>
                <a:cs typeface="宋体" panose="02010600030101010101" pitchFamily="2" charset="-122"/>
              </a:rPr>
              <a:t>数据分析与展示》，</a:t>
            </a:r>
            <a:r>
              <a:rPr lang="en-US" altLang="zh-CN" kern="0" dirty="0">
                <a:latin typeface="微软雅黑" panose="020B0503020204020204" pitchFamily="34" charset="-122"/>
                <a:ea typeface="微软雅黑" panose="020B0503020204020204" pitchFamily="34" charset="-122"/>
                <a:cs typeface="宋体" panose="02010600030101010101" pitchFamily="2" charset="-122"/>
              </a:rPr>
              <a:t>http://www.icourse163.org/course/BIT-1001871002</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91365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2020" y="393557"/>
            <a:ext cx="4906728" cy="584775"/>
          </a:xfrm>
          <a:prstGeom prst="rect">
            <a:avLst/>
          </a:prstGeom>
        </p:spPr>
        <p:txBody>
          <a:bodyPr wrap="none">
            <a:spAutoFit/>
          </a:bodyPr>
          <a:lstStyle/>
          <a:p>
            <a:r>
              <a:rPr lang="zh-CN" altLang="en-US" sz="3200" dirty="0">
                <a:latin typeface="微软雅黑" panose="020B0503020204020204" pitchFamily="34" charset="-122"/>
                <a:ea typeface="微软雅黑" panose="020B0503020204020204" pitchFamily="34" charset="-122"/>
              </a:rPr>
              <a:t>Python程序的运行：</a:t>
            </a:r>
            <a:r>
              <a:rPr lang="en-US" altLang="zh-CN" sz="3200" dirty="0">
                <a:latin typeface="微软雅黑" panose="020B0503020204020204" pitchFamily="34" charset="-122"/>
                <a:ea typeface="微软雅黑" panose="020B0503020204020204" pitchFamily="34" charset="-122"/>
              </a:rPr>
              <a:t>IDLE</a:t>
            </a:r>
            <a:endParaRPr lang="zh-CN" altLang="en-US" sz="3200" dirty="0">
              <a:latin typeface="微软雅黑" panose="020B0503020204020204" pitchFamily="34" charset="-122"/>
              <a:ea typeface="微软雅黑" panose="020B0503020204020204" pitchFamily="34" charset="-122"/>
            </a:endParaRPr>
          </a:p>
        </p:txBody>
      </p:sp>
      <p:sp>
        <p:nvSpPr>
          <p:cNvPr id="6" name="矩形 5"/>
          <p:cNvSpPr/>
          <p:nvPr/>
        </p:nvSpPr>
        <p:spPr>
          <a:xfrm>
            <a:off x="158865" y="1984487"/>
            <a:ext cx="1135247" cy="646331"/>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交互式：</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启动</a:t>
            </a:r>
            <a:r>
              <a:rPr lang="en-US" altLang="zh-CN" dirty="0">
                <a:latin typeface="微软雅黑" panose="020B0503020204020204" pitchFamily="34" charset="-122"/>
                <a:ea typeface="微软雅黑" panose="020B0503020204020204" pitchFamily="34" charset="-122"/>
              </a:rPr>
              <a:t>IDLE</a:t>
            </a:r>
          </a:p>
        </p:txBody>
      </p:sp>
      <p:sp>
        <p:nvSpPr>
          <p:cNvPr id="9" name="矩形 8">
            <a:extLst>
              <a:ext uri="{FF2B5EF4-FFF2-40B4-BE49-F238E27FC236}">
                <a16:creationId xmlns:a16="http://schemas.microsoft.com/office/drawing/2014/main" id="{2EE936DC-D2EE-4B12-9216-554D8E942FB9}"/>
              </a:ext>
            </a:extLst>
          </p:cNvPr>
          <p:cNvSpPr/>
          <p:nvPr/>
        </p:nvSpPr>
        <p:spPr>
          <a:xfrm>
            <a:off x="6515100" y="1956023"/>
            <a:ext cx="5163593" cy="646331"/>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文件式：</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启动</a:t>
            </a:r>
            <a:r>
              <a:rPr lang="en-US" altLang="zh-CN" dirty="0">
                <a:latin typeface="微软雅黑" panose="020B0503020204020204" pitchFamily="34" charset="-122"/>
                <a:ea typeface="微软雅黑" panose="020B0503020204020204" pitchFamily="34" charset="-122"/>
              </a:rPr>
              <a:t>IDLE</a:t>
            </a:r>
            <a:r>
              <a:rPr lang="zh-CN" altLang="en-US" dirty="0">
                <a:latin typeface="微软雅黑" panose="020B0503020204020204" pitchFamily="34" charset="-122"/>
                <a:ea typeface="微软雅黑" panose="020B0503020204020204" pitchFamily="34" charset="-122"/>
              </a:rPr>
              <a:t>，打开或新建</a:t>
            </a:r>
            <a:r>
              <a:rPr lang="en-US" altLang="zh-CN" dirty="0" err="1">
                <a:latin typeface="微软雅黑" panose="020B0503020204020204" pitchFamily="34" charset="-122"/>
                <a:ea typeface="微软雅黑" panose="020B0503020204020204" pitchFamily="34" charset="-122"/>
              </a:rPr>
              <a:t>py</a:t>
            </a:r>
            <a:r>
              <a:rPr lang="zh-CN" altLang="en-US" dirty="0">
                <a:latin typeface="微软雅黑" panose="020B0503020204020204" pitchFamily="34" charset="-122"/>
                <a:ea typeface="微软雅黑" panose="020B0503020204020204" pitchFamily="34" charset="-122"/>
              </a:rPr>
              <a:t>文件，按</a:t>
            </a:r>
            <a:r>
              <a:rPr lang="en-US" altLang="zh-CN" dirty="0">
                <a:latin typeface="微软雅黑" panose="020B0503020204020204" pitchFamily="34" charset="-122"/>
                <a:ea typeface="微软雅黑" panose="020B0503020204020204" pitchFamily="34" charset="-122"/>
              </a:rPr>
              <a:t>F5</a:t>
            </a:r>
            <a:r>
              <a:rPr lang="zh-CN" altLang="en-US" dirty="0">
                <a:latin typeface="微软雅黑" panose="020B0503020204020204" pitchFamily="34" charset="-122"/>
                <a:ea typeface="微软雅黑" panose="020B0503020204020204" pitchFamily="34" charset="-122"/>
              </a:rPr>
              <a:t>运行</a:t>
            </a:r>
            <a:r>
              <a:rPr lang="en-US" altLang="zh-CN" dirty="0" err="1">
                <a:latin typeface="微软雅黑" panose="020B0503020204020204" pitchFamily="34" charset="-122"/>
                <a:ea typeface="微软雅黑" panose="020B0503020204020204" pitchFamily="34" charset="-122"/>
              </a:rPr>
              <a:t>py</a:t>
            </a:r>
            <a:r>
              <a:rPr lang="zh-CN" altLang="en-US" dirty="0">
                <a:latin typeface="微软雅黑" panose="020B0503020204020204" pitchFamily="34" charset="-122"/>
                <a:ea typeface="微软雅黑" panose="020B0503020204020204" pitchFamily="34" charset="-122"/>
              </a:rPr>
              <a:t>文件</a:t>
            </a:r>
            <a:endParaRPr lang="en-US" altLang="zh-CN"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FDE8DD54-1ABA-4DF8-B22C-F574BEF805D6}"/>
              </a:ext>
            </a:extLst>
          </p:cNvPr>
          <p:cNvPicPr>
            <a:picLocks noChangeAspect="1"/>
          </p:cNvPicPr>
          <p:nvPr/>
        </p:nvPicPr>
        <p:blipFill rotWithShape="1">
          <a:blip r:embed="rId2"/>
          <a:srcRect l="377" t="1190"/>
          <a:stretch/>
        </p:blipFill>
        <p:spPr>
          <a:xfrm>
            <a:off x="158865" y="2825027"/>
            <a:ext cx="5873776" cy="3429000"/>
          </a:xfrm>
          <a:prstGeom prst="rect">
            <a:avLst/>
          </a:prstGeom>
        </p:spPr>
      </p:pic>
      <p:pic>
        <p:nvPicPr>
          <p:cNvPr id="10" name="图片 9">
            <a:extLst>
              <a:ext uri="{FF2B5EF4-FFF2-40B4-BE49-F238E27FC236}">
                <a16:creationId xmlns:a16="http://schemas.microsoft.com/office/drawing/2014/main" id="{CFE6FEE6-A90C-4187-93E8-594A9ED4AE35}"/>
              </a:ext>
            </a:extLst>
          </p:cNvPr>
          <p:cNvPicPr>
            <a:picLocks noChangeAspect="1"/>
          </p:cNvPicPr>
          <p:nvPr/>
        </p:nvPicPr>
        <p:blipFill rotWithShape="1">
          <a:blip r:embed="rId3"/>
          <a:srcRect t="1274"/>
          <a:stretch/>
        </p:blipFill>
        <p:spPr>
          <a:xfrm>
            <a:off x="6579515" y="2789591"/>
            <a:ext cx="5099178" cy="3464436"/>
          </a:xfrm>
          <a:prstGeom prst="rect">
            <a:avLst/>
          </a:prstGeom>
        </p:spPr>
      </p:pic>
    </p:spTree>
    <p:extLst>
      <p:ext uri="{BB962C8B-B14F-4D97-AF65-F5344CB8AC3E}">
        <p14:creationId xmlns:p14="http://schemas.microsoft.com/office/powerpoint/2010/main" val="2088340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9737" y="159253"/>
            <a:ext cx="7621445" cy="584775"/>
          </a:xfrm>
          <a:prstGeom prst="rect">
            <a:avLst/>
          </a:prstGeom>
        </p:spPr>
        <p:txBody>
          <a:bodyPr wrap="none">
            <a:spAutoFit/>
          </a:bodyPr>
          <a:lstStyle/>
          <a:p>
            <a:r>
              <a:rPr lang="zh-CN" altLang="en-US" sz="3200" dirty="0">
                <a:latin typeface="微软雅黑" panose="020B0503020204020204" pitchFamily="34" charset="-122"/>
                <a:ea typeface="微软雅黑" panose="020B0503020204020204" pitchFamily="34" charset="-122"/>
              </a:rPr>
              <a:t>Python程序的运行：</a:t>
            </a:r>
            <a:r>
              <a:rPr lang="en-US" altLang="zh-CN" sz="3200" dirty="0">
                <a:latin typeface="微软雅黑" panose="020B0503020204020204" pitchFamily="34" charset="-122"/>
                <a:ea typeface="微软雅黑" panose="020B0503020204020204" pitchFamily="34" charset="-122"/>
              </a:rPr>
              <a:t> </a:t>
            </a:r>
            <a:r>
              <a:rPr lang="en-US" altLang="zh-CN" sz="3200" dirty="0" err="1">
                <a:latin typeface="微软雅黑" panose="020B0503020204020204" pitchFamily="34" charset="-122"/>
                <a:ea typeface="微软雅黑" panose="020B0503020204020204" pitchFamily="34" charset="-122"/>
              </a:rPr>
              <a:t>Jupyter</a:t>
            </a:r>
            <a:r>
              <a:rPr lang="en-US" altLang="zh-CN" sz="3200" dirty="0">
                <a:latin typeface="微软雅黑" panose="020B0503020204020204" pitchFamily="34" charset="-122"/>
                <a:ea typeface="微软雅黑" panose="020B0503020204020204" pitchFamily="34" charset="-122"/>
              </a:rPr>
              <a:t> notebook</a:t>
            </a:r>
            <a:endParaRPr lang="zh-CN" altLang="en-US" sz="32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02A6013-0A79-44E8-9C46-E351639D3AF0}"/>
              </a:ext>
            </a:extLst>
          </p:cNvPr>
          <p:cNvSpPr txBox="1"/>
          <p:nvPr/>
        </p:nvSpPr>
        <p:spPr>
          <a:xfrm>
            <a:off x="439737" y="1100703"/>
            <a:ext cx="9573455" cy="1015663"/>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如果未安装</a:t>
            </a:r>
            <a:r>
              <a:rPr lang="en-US" altLang="zh-CN" dirty="0" err="1">
                <a:latin typeface="微软雅黑" panose="020B0503020204020204" pitchFamily="34" charset="-122"/>
                <a:ea typeface="微软雅黑" panose="020B0503020204020204" pitchFamily="34" charset="-122"/>
              </a:rPr>
              <a:t>Jupyterlab</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先安装</a:t>
            </a:r>
            <a:r>
              <a:rPr lang="en-US" altLang="zh-CN" dirty="0" err="1">
                <a:latin typeface="微软雅黑" panose="020B0503020204020204" pitchFamily="34" charset="-122"/>
                <a:ea typeface="微软雅黑" panose="020B0503020204020204" pitchFamily="34" charset="-122"/>
              </a:rPr>
              <a:t>Jupyterlab</a:t>
            </a:r>
            <a:endParaRPr lang="en-US" altLang="zh-CN" dirty="0">
              <a:latin typeface="微软雅黑" panose="020B0503020204020204" pitchFamily="34" charset="-122"/>
              <a:ea typeface="微软雅黑" panose="020B0503020204020204" pitchFamily="34" charset="-122"/>
            </a:endParaRPr>
          </a:p>
          <a:p>
            <a:pPr algn="ctr">
              <a:spcBef>
                <a:spcPts val="1200"/>
              </a:spcBef>
            </a:pPr>
            <a:r>
              <a:rPr lang="en-US" altLang="zh-CN" sz="1400" dirty="0">
                <a:latin typeface="Consolas" panose="020B0609020204030204" pitchFamily="49" charset="0"/>
              </a:rPr>
              <a:t>pip install </a:t>
            </a:r>
            <a:r>
              <a:rPr lang="en-US" altLang="zh-CN" sz="1400" dirty="0" err="1">
                <a:latin typeface="Consolas" panose="020B0609020204030204" pitchFamily="49" charset="0"/>
              </a:rPr>
              <a:t>jupyterlab</a:t>
            </a:r>
            <a:r>
              <a:rPr lang="en-US" altLang="zh-CN" sz="1400" dirty="0">
                <a:latin typeface="Consolas" panose="020B0609020204030204" pitchFamily="49" charset="0"/>
              </a:rPr>
              <a:t> </a:t>
            </a:r>
            <a:r>
              <a:rPr lang="nn-NO" altLang="zh-CN" sz="1400" dirty="0">
                <a:latin typeface="Consolas" panose="020B0609020204030204" pitchFamily="49" charset="0"/>
              </a:rPr>
              <a:t>-i </a:t>
            </a:r>
            <a:r>
              <a:rPr lang="nn-NO" altLang="zh-CN" sz="1400" dirty="0">
                <a:latin typeface="Consolas" panose="020B0609020204030204" pitchFamily="49" charset="0"/>
                <a:hlinkClick r:id="rId2"/>
              </a:rPr>
              <a:t>http://pypi.douban.com/simple/</a:t>
            </a:r>
            <a:r>
              <a:rPr lang="nn-NO" altLang="zh-CN" sz="1400" dirty="0">
                <a:latin typeface="Consolas" panose="020B0609020204030204" pitchFamily="49" charset="0"/>
              </a:rPr>
              <a:t> --trusted-host pypi.douban.com</a:t>
            </a:r>
          </a:p>
          <a:p>
            <a:pPr marL="285750" indent="-285750">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9C35CD31-FA9C-43C8-9FDF-F8C63F1C2930}"/>
              </a:ext>
            </a:extLst>
          </p:cNvPr>
          <p:cNvSpPr txBox="1"/>
          <p:nvPr/>
        </p:nvSpPr>
        <p:spPr>
          <a:xfrm>
            <a:off x="472025" y="1908474"/>
            <a:ext cx="9844088" cy="129336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启动</a:t>
            </a:r>
            <a:r>
              <a:rPr lang="en-US" altLang="zh-CN" sz="1800" dirty="0">
                <a:latin typeface="微软雅黑" panose="020B0503020204020204" pitchFamily="34" charset="-122"/>
                <a:ea typeface="微软雅黑" panose="020B0503020204020204" pitchFamily="34" charset="-122"/>
              </a:rPr>
              <a:t>Windows</a:t>
            </a:r>
            <a:r>
              <a:rPr lang="zh-CN" altLang="en-US" sz="1800" dirty="0">
                <a:latin typeface="微软雅黑" panose="020B0503020204020204" pitchFamily="34" charset="-122"/>
                <a:ea typeface="微软雅黑" panose="020B0503020204020204" pitchFamily="34" charset="-122"/>
              </a:rPr>
              <a:t>命令行工具，输入</a:t>
            </a:r>
            <a:r>
              <a:rPr lang="en-US" altLang="zh-CN" sz="1800" dirty="0" err="1">
                <a:latin typeface="微软雅黑" panose="020B0503020204020204" pitchFamily="34" charset="-122"/>
                <a:ea typeface="微软雅黑" panose="020B0503020204020204" pitchFamily="34" charset="-122"/>
              </a:rPr>
              <a:t>Jupyter</a:t>
            </a:r>
            <a:r>
              <a:rPr lang="en-US" altLang="zh-CN" sz="1800" dirty="0">
                <a:latin typeface="微软雅黑" panose="020B0503020204020204" pitchFamily="34" charset="-122"/>
                <a:ea typeface="微软雅黑" panose="020B0503020204020204" pitchFamily="34" charset="-122"/>
              </a:rPr>
              <a:t> notebook</a:t>
            </a:r>
            <a:r>
              <a:rPr lang="zh-CN" altLang="en-US" sz="1800" dirty="0">
                <a:latin typeface="微软雅黑" panose="020B0503020204020204" pitchFamily="34" charset="-122"/>
                <a:ea typeface="微软雅黑" panose="020B0503020204020204" pitchFamily="34" charset="-122"/>
              </a:rPr>
              <a:t>，跳出网页，新建</a:t>
            </a:r>
            <a:r>
              <a:rPr lang="en-US" altLang="zh-CN" sz="1800" dirty="0">
                <a:latin typeface="微软雅黑" panose="020B0503020204020204" pitchFamily="34" charset="-122"/>
                <a:ea typeface="微软雅黑" panose="020B0503020204020204" pitchFamily="34" charset="-122"/>
              </a:rPr>
              <a:t>notebook</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输入代码，按</a:t>
            </a:r>
            <a:r>
              <a:rPr lang="en-US" altLang="zh-CN" dirty="0" err="1">
                <a:latin typeface="微软雅黑" panose="020B0503020204020204" pitchFamily="34" charset="-122"/>
                <a:ea typeface="微软雅黑" panose="020B0503020204020204" pitchFamily="34" charset="-122"/>
              </a:rPr>
              <a:t>Shift+Enter</a:t>
            </a:r>
            <a:r>
              <a:rPr lang="zh-CN" altLang="en-US" dirty="0">
                <a:latin typeface="微软雅黑" panose="020B0503020204020204" pitchFamily="34" charset="-122"/>
                <a:ea typeface="微软雅黑" panose="020B0503020204020204" pitchFamily="34" charset="-122"/>
              </a:rPr>
              <a:t>即可运行代码</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输入</a:t>
            </a:r>
            <a:r>
              <a:rPr lang="en-US" altLang="zh-CN" sz="1800" dirty="0">
                <a:highlight>
                  <a:srgbClr val="C0C0C0"/>
                </a:highlight>
                <a:latin typeface="Consolas" panose="020B0609020204030204" pitchFamily="49" charset="0"/>
                <a:ea typeface="微软雅黑" panose="020B0503020204020204" pitchFamily="34" charset="-122"/>
              </a:rPr>
              <a:t>!python xxx.py</a:t>
            </a:r>
            <a:r>
              <a:rPr lang="en-US" altLang="zh-CN" sz="1800"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按</a:t>
            </a:r>
            <a:r>
              <a:rPr lang="en-US" altLang="zh-CN" dirty="0" err="1">
                <a:latin typeface="微软雅黑" panose="020B0503020204020204" pitchFamily="34" charset="-122"/>
                <a:ea typeface="微软雅黑" panose="020B0503020204020204" pitchFamily="34" charset="-122"/>
              </a:rPr>
              <a:t>Shift+Enter</a:t>
            </a:r>
            <a:r>
              <a:rPr lang="zh-CN" altLang="en-US" dirty="0">
                <a:latin typeface="微软雅黑" panose="020B0503020204020204" pitchFamily="34" charset="-122"/>
                <a:ea typeface="微软雅黑" panose="020B0503020204020204" pitchFamily="34" charset="-122"/>
              </a:rPr>
              <a:t>运行</a:t>
            </a:r>
            <a:r>
              <a:rPr lang="en-US" altLang="zh-CN" dirty="0" err="1">
                <a:latin typeface="微软雅黑" panose="020B0503020204020204" pitchFamily="34" charset="-122"/>
                <a:ea typeface="微软雅黑" panose="020B0503020204020204" pitchFamily="34" charset="-122"/>
              </a:rPr>
              <a:t>py</a:t>
            </a:r>
            <a:r>
              <a:rPr lang="zh-CN" altLang="en-US" dirty="0">
                <a:latin typeface="微软雅黑" panose="020B0503020204020204" pitchFamily="34" charset="-122"/>
                <a:ea typeface="微软雅黑" panose="020B0503020204020204" pitchFamily="34" charset="-122"/>
              </a:rPr>
              <a:t>文件</a:t>
            </a:r>
            <a:endParaRPr lang="zh-CN" altLang="en-US" sz="1800" dirty="0">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F4EE63C7-1153-4E25-98CC-1B56CADA85D7}"/>
              </a:ext>
            </a:extLst>
          </p:cNvPr>
          <p:cNvPicPr>
            <a:picLocks noChangeAspect="1"/>
          </p:cNvPicPr>
          <p:nvPr/>
        </p:nvPicPr>
        <p:blipFill rotWithShape="1">
          <a:blip r:embed="rId3"/>
          <a:srcRect r="16772"/>
          <a:stretch/>
        </p:blipFill>
        <p:spPr>
          <a:xfrm>
            <a:off x="1314194" y="3249760"/>
            <a:ext cx="8350250" cy="3365247"/>
          </a:xfrm>
          <a:prstGeom prst="rect">
            <a:avLst/>
          </a:prstGeom>
        </p:spPr>
      </p:pic>
      <p:sp>
        <p:nvSpPr>
          <p:cNvPr id="23" name="文本框 22">
            <a:extLst>
              <a:ext uri="{FF2B5EF4-FFF2-40B4-BE49-F238E27FC236}">
                <a16:creationId xmlns:a16="http://schemas.microsoft.com/office/drawing/2014/main" id="{781C7C7E-490D-4D1A-BA97-7C292E711656}"/>
              </a:ext>
            </a:extLst>
          </p:cNvPr>
          <p:cNvSpPr txBox="1"/>
          <p:nvPr/>
        </p:nvSpPr>
        <p:spPr>
          <a:xfrm>
            <a:off x="8356600" y="2554805"/>
            <a:ext cx="38354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使用</a:t>
            </a:r>
            <a:r>
              <a:rPr lang="en-US" altLang="zh-CN" dirty="0">
                <a:latin typeface="微软雅黑" panose="020B0503020204020204" pitchFamily="34" charset="-122"/>
                <a:ea typeface="微软雅黑" panose="020B0503020204020204" pitchFamily="34" charset="-122"/>
              </a:rPr>
              <a:t>notebook</a:t>
            </a:r>
            <a:r>
              <a:rPr lang="zh-CN" altLang="en-US" dirty="0">
                <a:latin typeface="微软雅黑" panose="020B0503020204020204" pitchFamily="34" charset="-122"/>
                <a:ea typeface="微软雅黑" panose="020B0503020204020204" pitchFamily="34" charset="-122"/>
              </a:rPr>
              <a:t>，注意不要关闭终端！</a:t>
            </a:r>
          </a:p>
        </p:txBody>
      </p:sp>
    </p:spTree>
    <p:extLst>
      <p:ext uri="{BB962C8B-B14F-4D97-AF65-F5344CB8AC3E}">
        <p14:creationId xmlns:p14="http://schemas.microsoft.com/office/powerpoint/2010/main" val="2299608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81CCF2-BD56-4DC5-B8F5-202A1D78EBC1}"/>
              </a:ext>
            </a:extLst>
          </p:cNvPr>
          <p:cNvSpPr>
            <a:spLocks noGrp="1"/>
          </p:cNvSpPr>
          <p:nvPr>
            <p:ph type="title"/>
          </p:nvPr>
        </p:nvSpPr>
        <p:spPr>
          <a:xfrm>
            <a:off x="838200" y="365125"/>
            <a:ext cx="10515600" cy="767551"/>
          </a:xfrm>
        </p:spPr>
        <p:txBody>
          <a:bodyPr>
            <a:normAutofit/>
          </a:bodyPr>
          <a:lstStyle/>
          <a:p>
            <a:r>
              <a:rPr lang="zh-CN" altLang="en-US" sz="2800" dirty="0">
                <a:latin typeface="微软雅黑" panose="020B0503020204020204" pitchFamily="34" charset="-122"/>
                <a:ea typeface="微软雅黑" panose="020B0503020204020204" pitchFamily="34" charset="-122"/>
              </a:rPr>
              <a:t>微实例</a:t>
            </a:r>
            <a:r>
              <a:rPr lang="en-US" altLang="zh-CN" sz="2800" dirty="0">
                <a:latin typeface="微软雅黑" panose="020B0503020204020204" pitchFamily="34" charset="-122"/>
                <a:ea typeface="微软雅黑" panose="020B0503020204020204" pitchFamily="34" charset="-122"/>
              </a:rPr>
              <a:t>1.1 </a:t>
            </a:r>
            <a:r>
              <a:rPr lang="zh-CN" altLang="en-US" sz="2800" dirty="0">
                <a:latin typeface="微软雅黑" panose="020B0503020204020204" pitchFamily="34" charset="-122"/>
                <a:ea typeface="微软雅黑" panose="020B0503020204020204" pitchFamily="34" charset="-122"/>
              </a:rPr>
              <a:t>根据圆的半径计算圆的面积</a:t>
            </a:r>
          </a:p>
        </p:txBody>
      </p:sp>
      <p:sp>
        <p:nvSpPr>
          <p:cNvPr id="3" name="内容占位符 2">
            <a:extLst>
              <a:ext uri="{FF2B5EF4-FFF2-40B4-BE49-F238E27FC236}">
                <a16:creationId xmlns:a16="http://schemas.microsoft.com/office/drawing/2014/main" id="{6DFC5DA0-99D1-4F9B-9442-8CABB00CDB47}"/>
              </a:ext>
            </a:extLst>
          </p:cNvPr>
          <p:cNvSpPr>
            <a:spLocks noGrp="1"/>
          </p:cNvSpPr>
          <p:nvPr>
            <p:ph idx="1"/>
          </p:nvPr>
        </p:nvSpPr>
        <p:spPr>
          <a:xfrm>
            <a:off x="838200" y="1436268"/>
            <a:ext cx="10515600" cy="1831975"/>
          </a:xfrm>
        </p:spPr>
        <p:txBody>
          <a:bodyPr>
            <a:normAutofit/>
          </a:bodyPr>
          <a:lstStyle/>
          <a:p>
            <a:pPr marL="0" indent="0">
              <a:buNone/>
            </a:pPr>
            <a:r>
              <a:rPr lang="en-US" altLang="zh-CN" sz="2000" dirty="0">
                <a:latin typeface="Consolas" panose="020B0609020204030204" pitchFamily="49" charset="0"/>
              </a:rPr>
              <a:t>radius = 25 # </a:t>
            </a:r>
            <a:r>
              <a:rPr lang="zh-CN" altLang="en-US" sz="2000" dirty="0">
                <a:latin typeface="Consolas" panose="020B0609020204030204" pitchFamily="49" charset="0"/>
              </a:rPr>
              <a:t>圆的半径是</a:t>
            </a:r>
            <a:r>
              <a:rPr lang="en-US" altLang="zh-CN" sz="2000" dirty="0">
                <a:latin typeface="Consolas" panose="020B0609020204030204" pitchFamily="49" charset="0"/>
              </a:rPr>
              <a:t>25</a:t>
            </a:r>
          </a:p>
          <a:p>
            <a:pPr marL="0" indent="0">
              <a:buNone/>
            </a:pPr>
            <a:r>
              <a:rPr lang="en-US" altLang="zh-CN" sz="2000" dirty="0">
                <a:latin typeface="Consolas" panose="020B0609020204030204" pitchFamily="49" charset="0"/>
              </a:rPr>
              <a:t>area = 3.1415 * radius * radius # </a:t>
            </a:r>
            <a:r>
              <a:rPr lang="zh-CN" altLang="en-US" sz="2000" dirty="0">
                <a:latin typeface="Consolas" panose="020B0609020204030204" pitchFamily="49" charset="0"/>
              </a:rPr>
              <a:t>输入计算圆面积的公式</a:t>
            </a:r>
          </a:p>
          <a:p>
            <a:pPr marL="0" indent="0">
              <a:buNone/>
            </a:pPr>
            <a:r>
              <a:rPr lang="en-US" altLang="zh-CN" sz="2000" dirty="0">
                <a:latin typeface="Consolas" panose="020B0609020204030204" pitchFamily="49" charset="0"/>
              </a:rPr>
              <a:t>print(area)</a:t>
            </a:r>
          </a:p>
          <a:p>
            <a:pPr marL="0" indent="0">
              <a:buNone/>
            </a:pPr>
            <a:r>
              <a:rPr lang="en-US" altLang="zh-CN" sz="2000" dirty="0">
                <a:latin typeface="Consolas" panose="020B0609020204030204" pitchFamily="49" charset="0"/>
              </a:rPr>
              <a:t>print("{:.2f}".format(area)) # </a:t>
            </a:r>
            <a:r>
              <a:rPr lang="zh-CN" altLang="en-US" sz="2000" dirty="0">
                <a:latin typeface="Consolas" panose="020B0609020204030204" pitchFamily="49" charset="0"/>
              </a:rPr>
              <a:t>只输出两位小数</a:t>
            </a:r>
          </a:p>
        </p:txBody>
      </p:sp>
    </p:spTree>
    <p:extLst>
      <p:ext uri="{BB962C8B-B14F-4D97-AF65-F5344CB8AC3E}">
        <p14:creationId xmlns:p14="http://schemas.microsoft.com/office/powerpoint/2010/main" val="29338586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81CCF2-BD56-4DC5-B8F5-202A1D78EBC1}"/>
              </a:ext>
            </a:extLst>
          </p:cNvPr>
          <p:cNvSpPr>
            <a:spLocks noGrp="1"/>
          </p:cNvSpPr>
          <p:nvPr>
            <p:ph type="title"/>
          </p:nvPr>
        </p:nvSpPr>
        <p:spPr>
          <a:xfrm>
            <a:off x="838200" y="365125"/>
            <a:ext cx="10515600" cy="767551"/>
          </a:xfrm>
        </p:spPr>
        <p:txBody>
          <a:bodyPr>
            <a:normAutofit/>
          </a:bodyPr>
          <a:lstStyle/>
          <a:p>
            <a:r>
              <a:rPr lang="zh-CN" altLang="en-US" sz="2800" dirty="0">
                <a:latin typeface="微软雅黑" panose="020B0503020204020204" pitchFamily="34" charset="-122"/>
                <a:ea typeface="微软雅黑" panose="020B0503020204020204" pitchFamily="34" charset="-122"/>
              </a:rPr>
              <a:t>微实例</a:t>
            </a:r>
            <a:r>
              <a:rPr lang="en-US" altLang="zh-CN" sz="2800" dirty="0">
                <a:latin typeface="微软雅黑" panose="020B0503020204020204" pitchFamily="34" charset="-122"/>
                <a:ea typeface="微软雅黑" panose="020B0503020204020204" pitchFamily="34" charset="-122"/>
              </a:rPr>
              <a:t>1.1 </a:t>
            </a:r>
            <a:r>
              <a:rPr lang="zh-CN" altLang="en-US" sz="2800" dirty="0">
                <a:latin typeface="微软雅黑" panose="020B0503020204020204" pitchFamily="34" charset="-122"/>
                <a:ea typeface="微软雅黑" panose="020B0503020204020204" pitchFamily="34" charset="-122"/>
              </a:rPr>
              <a:t>根据圆的半径计算圆的面积</a:t>
            </a:r>
          </a:p>
        </p:txBody>
      </p:sp>
      <p:sp>
        <p:nvSpPr>
          <p:cNvPr id="3" name="内容占位符 2">
            <a:extLst>
              <a:ext uri="{FF2B5EF4-FFF2-40B4-BE49-F238E27FC236}">
                <a16:creationId xmlns:a16="http://schemas.microsoft.com/office/drawing/2014/main" id="{6DFC5DA0-99D1-4F9B-9442-8CABB00CDB47}"/>
              </a:ext>
            </a:extLst>
          </p:cNvPr>
          <p:cNvSpPr>
            <a:spLocks noGrp="1"/>
          </p:cNvSpPr>
          <p:nvPr>
            <p:ph idx="1"/>
          </p:nvPr>
        </p:nvSpPr>
        <p:spPr>
          <a:xfrm>
            <a:off x="838200" y="1436268"/>
            <a:ext cx="10515600" cy="1831975"/>
          </a:xfrm>
        </p:spPr>
        <p:txBody>
          <a:bodyPr>
            <a:normAutofit/>
          </a:bodyPr>
          <a:lstStyle/>
          <a:p>
            <a:pPr marL="0" indent="0">
              <a:buNone/>
            </a:pPr>
            <a:r>
              <a:rPr lang="en-US" altLang="zh-CN" sz="2000" dirty="0">
                <a:latin typeface="Consolas" panose="020B0609020204030204" pitchFamily="49" charset="0"/>
              </a:rPr>
              <a:t>radius = 25 # </a:t>
            </a:r>
            <a:r>
              <a:rPr lang="zh-CN" altLang="en-US" sz="2000" dirty="0">
                <a:latin typeface="Consolas" panose="020B0609020204030204" pitchFamily="49" charset="0"/>
              </a:rPr>
              <a:t>圆的半径是</a:t>
            </a:r>
            <a:r>
              <a:rPr lang="en-US" altLang="zh-CN" sz="2000" dirty="0">
                <a:latin typeface="Consolas" panose="020B0609020204030204" pitchFamily="49" charset="0"/>
              </a:rPr>
              <a:t>25</a:t>
            </a:r>
          </a:p>
          <a:p>
            <a:pPr marL="0" indent="0">
              <a:buNone/>
            </a:pPr>
            <a:r>
              <a:rPr lang="en-US" altLang="zh-CN" sz="2000" dirty="0">
                <a:latin typeface="Consolas" panose="020B0609020204030204" pitchFamily="49" charset="0"/>
              </a:rPr>
              <a:t>area = 3.1415 * radius * radius # </a:t>
            </a:r>
            <a:r>
              <a:rPr lang="zh-CN" altLang="en-US" sz="2000" dirty="0">
                <a:latin typeface="Consolas" panose="020B0609020204030204" pitchFamily="49" charset="0"/>
              </a:rPr>
              <a:t>输入计算圆面积的公式</a:t>
            </a:r>
          </a:p>
          <a:p>
            <a:pPr marL="0" indent="0">
              <a:buNone/>
            </a:pPr>
            <a:r>
              <a:rPr lang="en-US" altLang="zh-CN" sz="2000" dirty="0">
                <a:latin typeface="Consolas" panose="020B0609020204030204" pitchFamily="49" charset="0"/>
              </a:rPr>
              <a:t>print(area)</a:t>
            </a:r>
          </a:p>
          <a:p>
            <a:pPr marL="0" indent="0">
              <a:buNone/>
            </a:pPr>
            <a:r>
              <a:rPr lang="en-US" altLang="zh-CN" sz="2000" dirty="0">
                <a:latin typeface="Consolas" panose="020B0609020204030204" pitchFamily="49" charset="0"/>
              </a:rPr>
              <a:t>print("{:.2f}".format(area)) # </a:t>
            </a:r>
            <a:r>
              <a:rPr lang="zh-CN" altLang="en-US" sz="2000" dirty="0">
                <a:latin typeface="Consolas" panose="020B0609020204030204" pitchFamily="49" charset="0"/>
              </a:rPr>
              <a:t>只输出两位小数</a:t>
            </a:r>
          </a:p>
        </p:txBody>
      </p:sp>
    </p:spTree>
    <p:extLst>
      <p:ext uri="{BB962C8B-B14F-4D97-AF65-F5344CB8AC3E}">
        <p14:creationId xmlns:p14="http://schemas.microsoft.com/office/powerpoint/2010/main" val="33047797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81CCF2-BD56-4DC5-B8F5-202A1D78EBC1}"/>
              </a:ext>
            </a:extLst>
          </p:cNvPr>
          <p:cNvSpPr>
            <a:spLocks noGrp="1"/>
          </p:cNvSpPr>
          <p:nvPr>
            <p:ph type="title"/>
          </p:nvPr>
        </p:nvSpPr>
        <p:spPr>
          <a:xfrm>
            <a:off x="838200" y="365125"/>
            <a:ext cx="10515600" cy="767551"/>
          </a:xfrm>
        </p:spPr>
        <p:txBody>
          <a:bodyPr>
            <a:normAutofit/>
          </a:bodyPr>
          <a:lstStyle/>
          <a:p>
            <a:r>
              <a:rPr lang="zh-CN" altLang="en-US" sz="2800" dirty="0">
                <a:latin typeface="微软雅黑" panose="020B0503020204020204" pitchFamily="34" charset="-122"/>
                <a:ea typeface="微软雅黑" panose="020B0503020204020204" pitchFamily="34" charset="-122"/>
              </a:rPr>
              <a:t>微实例</a:t>
            </a:r>
            <a:r>
              <a:rPr lang="en-US" altLang="zh-CN" sz="2800" dirty="0">
                <a:latin typeface="微软雅黑" panose="020B0503020204020204" pitchFamily="34" charset="-122"/>
                <a:ea typeface="微软雅黑" panose="020B0503020204020204" pitchFamily="34" charset="-122"/>
              </a:rPr>
              <a:t>1.2 </a:t>
            </a:r>
            <a:r>
              <a:rPr lang="zh-CN" altLang="en-US" sz="2800" dirty="0">
                <a:latin typeface="微软雅黑" panose="020B0503020204020204" pitchFamily="34" charset="-122"/>
                <a:ea typeface="微软雅黑" panose="020B0503020204020204" pitchFamily="34" charset="-122"/>
              </a:rPr>
              <a:t>简单的人名对话</a:t>
            </a:r>
          </a:p>
        </p:txBody>
      </p:sp>
      <p:sp>
        <p:nvSpPr>
          <p:cNvPr id="3" name="内容占位符 2">
            <a:extLst>
              <a:ext uri="{FF2B5EF4-FFF2-40B4-BE49-F238E27FC236}">
                <a16:creationId xmlns:a16="http://schemas.microsoft.com/office/drawing/2014/main" id="{6DFC5DA0-99D1-4F9B-9442-8CABB00CDB47}"/>
              </a:ext>
            </a:extLst>
          </p:cNvPr>
          <p:cNvSpPr>
            <a:spLocks noGrp="1"/>
          </p:cNvSpPr>
          <p:nvPr>
            <p:ph idx="1"/>
          </p:nvPr>
        </p:nvSpPr>
        <p:spPr>
          <a:xfrm>
            <a:off x="838200" y="1436268"/>
            <a:ext cx="10515600" cy="1831975"/>
          </a:xfrm>
        </p:spPr>
        <p:txBody>
          <a:bodyPr>
            <a:normAutofit/>
          </a:bodyPr>
          <a:lstStyle/>
          <a:p>
            <a:pPr marL="0" indent="0">
              <a:buNone/>
            </a:pPr>
            <a:r>
              <a:rPr lang="en-US" altLang="zh-CN" sz="2000" dirty="0">
                <a:latin typeface="Consolas" panose="020B0609020204030204" pitchFamily="49" charset="0"/>
              </a:rPr>
              <a:t>name = input("</a:t>
            </a:r>
            <a:r>
              <a:rPr lang="zh-CN" altLang="en-US" sz="2000" dirty="0">
                <a:latin typeface="Consolas" panose="020B0609020204030204" pitchFamily="49" charset="0"/>
              </a:rPr>
              <a:t>输入姓名</a:t>
            </a:r>
            <a:r>
              <a:rPr lang="en-US" altLang="zh-CN" sz="2000" dirty="0">
                <a:latin typeface="Consolas" panose="020B0609020204030204" pitchFamily="49" charset="0"/>
              </a:rPr>
              <a:t>:")</a:t>
            </a:r>
          </a:p>
          <a:p>
            <a:pPr marL="0" indent="0">
              <a:buNone/>
            </a:pPr>
            <a:r>
              <a:rPr lang="en-US" altLang="zh-CN" sz="2000" dirty="0">
                <a:latin typeface="Consolas" panose="020B0609020204030204" pitchFamily="49" charset="0"/>
              </a:rPr>
              <a:t>print("{}</a:t>
            </a:r>
            <a:r>
              <a:rPr lang="zh-CN" altLang="en-US" sz="2000" dirty="0">
                <a:latin typeface="Consolas" panose="020B0609020204030204" pitchFamily="49" charset="0"/>
              </a:rPr>
              <a:t>同学，学好</a:t>
            </a:r>
            <a:r>
              <a:rPr lang="en-US" altLang="zh-CN" sz="2000" dirty="0">
                <a:latin typeface="Consolas" panose="020B0609020204030204" pitchFamily="49" charset="0"/>
              </a:rPr>
              <a:t>Python</a:t>
            </a:r>
            <a:r>
              <a:rPr lang="zh-CN" altLang="en-US" sz="2000" dirty="0">
                <a:latin typeface="Consolas" panose="020B0609020204030204" pitchFamily="49" charset="0"/>
              </a:rPr>
              <a:t>，前途无量！</a:t>
            </a:r>
            <a:r>
              <a:rPr lang="en-US" altLang="zh-CN" sz="2000" dirty="0">
                <a:latin typeface="Consolas" panose="020B0609020204030204" pitchFamily="49" charset="0"/>
              </a:rPr>
              <a:t>".format(name))</a:t>
            </a:r>
          </a:p>
          <a:p>
            <a:pPr marL="0" indent="0">
              <a:buNone/>
            </a:pPr>
            <a:r>
              <a:rPr lang="en-US" altLang="zh-CN" sz="2000" dirty="0">
                <a:latin typeface="Consolas" panose="020B0609020204030204" pitchFamily="49" charset="0"/>
              </a:rPr>
              <a:t>print("{}</a:t>
            </a:r>
            <a:r>
              <a:rPr lang="zh-CN" altLang="en-US" sz="2000" dirty="0">
                <a:latin typeface="Consolas" panose="020B0609020204030204" pitchFamily="49" charset="0"/>
              </a:rPr>
              <a:t>大侠，学好</a:t>
            </a:r>
            <a:r>
              <a:rPr lang="en-US" altLang="zh-CN" sz="2000" dirty="0">
                <a:latin typeface="Consolas" panose="020B0609020204030204" pitchFamily="49" charset="0"/>
              </a:rPr>
              <a:t>Python</a:t>
            </a:r>
            <a:r>
              <a:rPr lang="zh-CN" altLang="en-US" sz="2000" dirty="0">
                <a:latin typeface="Consolas" panose="020B0609020204030204" pitchFamily="49" charset="0"/>
              </a:rPr>
              <a:t>，大展拳脚！</a:t>
            </a:r>
            <a:r>
              <a:rPr lang="en-US" altLang="zh-CN" sz="2000" dirty="0">
                <a:latin typeface="Consolas" panose="020B0609020204030204" pitchFamily="49" charset="0"/>
              </a:rPr>
              <a:t>".format(name[0]))</a:t>
            </a:r>
          </a:p>
          <a:p>
            <a:pPr marL="0" indent="0">
              <a:buNone/>
            </a:pPr>
            <a:r>
              <a:rPr lang="en-US" altLang="zh-CN" sz="2000" dirty="0">
                <a:latin typeface="Consolas" panose="020B0609020204030204" pitchFamily="49" charset="0"/>
              </a:rPr>
              <a:t>print("{}</a:t>
            </a:r>
            <a:r>
              <a:rPr lang="zh-CN" altLang="en-US" sz="2000" dirty="0">
                <a:latin typeface="Consolas" panose="020B0609020204030204" pitchFamily="49" charset="0"/>
              </a:rPr>
              <a:t>哥哥，学好</a:t>
            </a:r>
            <a:r>
              <a:rPr lang="en-US" altLang="zh-CN" sz="2000" dirty="0">
                <a:latin typeface="Consolas" panose="020B0609020204030204" pitchFamily="49" charset="0"/>
              </a:rPr>
              <a:t>Python</a:t>
            </a:r>
            <a:r>
              <a:rPr lang="zh-CN" altLang="en-US" sz="2000" dirty="0">
                <a:latin typeface="Consolas" panose="020B0609020204030204" pitchFamily="49" charset="0"/>
              </a:rPr>
              <a:t>，人见人爱！</a:t>
            </a:r>
            <a:r>
              <a:rPr lang="en-US" altLang="zh-CN" sz="2000" dirty="0">
                <a:latin typeface="Consolas" panose="020B0609020204030204" pitchFamily="49" charset="0"/>
              </a:rPr>
              <a:t>".format(name[1:]))</a:t>
            </a:r>
            <a:endParaRPr lang="zh-CN" altLang="en-US" sz="2000" dirty="0">
              <a:latin typeface="Consolas" panose="020B0609020204030204" pitchFamily="49" charset="0"/>
            </a:endParaRPr>
          </a:p>
        </p:txBody>
      </p:sp>
    </p:spTree>
    <p:extLst>
      <p:ext uri="{BB962C8B-B14F-4D97-AF65-F5344CB8AC3E}">
        <p14:creationId xmlns:p14="http://schemas.microsoft.com/office/powerpoint/2010/main" val="1906474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81CCF2-BD56-4DC5-B8F5-202A1D78EBC1}"/>
              </a:ext>
            </a:extLst>
          </p:cNvPr>
          <p:cNvSpPr>
            <a:spLocks noGrp="1"/>
          </p:cNvSpPr>
          <p:nvPr>
            <p:ph type="title"/>
          </p:nvPr>
        </p:nvSpPr>
        <p:spPr>
          <a:xfrm>
            <a:off x="838200" y="365125"/>
            <a:ext cx="10515600" cy="767551"/>
          </a:xfrm>
        </p:spPr>
        <p:txBody>
          <a:bodyPr>
            <a:normAutofit/>
          </a:bodyPr>
          <a:lstStyle/>
          <a:p>
            <a:r>
              <a:rPr lang="zh-CN" altLang="en-US" sz="2800" dirty="0">
                <a:latin typeface="微软雅黑" panose="020B0503020204020204" pitchFamily="34" charset="-122"/>
                <a:ea typeface="微软雅黑" panose="020B0503020204020204" pitchFamily="34" charset="-122"/>
              </a:rPr>
              <a:t>微实例</a:t>
            </a:r>
            <a:r>
              <a:rPr lang="en-US" altLang="zh-CN" sz="2800" dirty="0">
                <a:latin typeface="微软雅黑" panose="020B0503020204020204" pitchFamily="34" charset="-122"/>
                <a:ea typeface="微软雅黑" panose="020B0503020204020204" pitchFamily="34" charset="-122"/>
              </a:rPr>
              <a:t>1.3  </a:t>
            </a:r>
            <a:r>
              <a:rPr lang="zh-CN" altLang="en-US" sz="2800" dirty="0">
                <a:latin typeface="微软雅黑" panose="020B0503020204020204" pitchFamily="34" charset="-122"/>
                <a:ea typeface="微软雅黑" panose="020B0503020204020204" pitchFamily="34" charset="-122"/>
              </a:rPr>
              <a:t>斐波那契数列的计算</a:t>
            </a:r>
          </a:p>
        </p:txBody>
      </p:sp>
      <p:sp>
        <p:nvSpPr>
          <p:cNvPr id="3" name="内容占位符 2">
            <a:extLst>
              <a:ext uri="{FF2B5EF4-FFF2-40B4-BE49-F238E27FC236}">
                <a16:creationId xmlns:a16="http://schemas.microsoft.com/office/drawing/2014/main" id="{6DFC5DA0-99D1-4F9B-9442-8CABB00CDB47}"/>
              </a:ext>
            </a:extLst>
          </p:cNvPr>
          <p:cNvSpPr>
            <a:spLocks noGrp="1"/>
          </p:cNvSpPr>
          <p:nvPr>
            <p:ph idx="1"/>
          </p:nvPr>
        </p:nvSpPr>
        <p:spPr>
          <a:xfrm>
            <a:off x="916325" y="2568052"/>
            <a:ext cx="10515600" cy="1831975"/>
          </a:xfrm>
        </p:spPr>
        <p:txBody>
          <a:bodyPr>
            <a:normAutofit/>
          </a:bodyPr>
          <a:lstStyle/>
          <a:p>
            <a:pPr marL="0" indent="0">
              <a:buNone/>
            </a:pPr>
            <a:r>
              <a:rPr lang="en-US" altLang="zh-CN" sz="2000" dirty="0">
                <a:latin typeface="Consolas" panose="020B0609020204030204" pitchFamily="49" charset="0"/>
              </a:rPr>
              <a:t>a, b = 0, 1</a:t>
            </a:r>
          </a:p>
          <a:p>
            <a:pPr marL="0" indent="0">
              <a:buNone/>
            </a:pPr>
            <a:r>
              <a:rPr lang="en-US" altLang="zh-CN" sz="2000" dirty="0">
                <a:latin typeface="Consolas" panose="020B0609020204030204" pitchFamily="49" charset="0"/>
              </a:rPr>
              <a:t>while a &lt; 1000: # </a:t>
            </a:r>
            <a:r>
              <a:rPr lang="zh-CN" altLang="en-US" sz="2000" dirty="0">
                <a:latin typeface="Consolas" panose="020B0609020204030204" pitchFamily="49" charset="0"/>
              </a:rPr>
              <a:t>输出不大于</a:t>
            </a:r>
            <a:r>
              <a:rPr lang="en-US" altLang="zh-CN" sz="2000" dirty="0">
                <a:latin typeface="Consolas" panose="020B0609020204030204" pitchFamily="49" charset="0"/>
              </a:rPr>
              <a:t>1000 </a:t>
            </a:r>
            <a:r>
              <a:rPr lang="zh-CN" altLang="en-US" sz="2000" dirty="0">
                <a:latin typeface="Consolas" panose="020B0609020204030204" pitchFamily="49" charset="0"/>
              </a:rPr>
              <a:t>的序列</a:t>
            </a:r>
          </a:p>
          <a:p>
            <a:pPr marL="0" indent="0">
              <a:buNone/>
            </a:pPr>
            <a:r>
              <a:rPr lang="zh-CN" altLang="en-US" sz="2000" dirty="0">
                <a:latin typeface="Consolas" panose="020B0609020204030204" pitchFamily="49" charset="0"/>
              </a:rPr>
              <a:t>    </a:t>
            </a:r>
            <a:r>
              <a:rPr lang="en-US" altLang="zh-CN" sz="2000" dirty="0">
                <a:latin typeface="Consolas" panose="020B0609020204030204" pitchFamily="49" charset="0"/>
              </a:rPr>
              <a:t>print(a, end=',')</a:t>
            </a:r>
          </a:p>
          <a:p>
            <a:pPr marL="0" indent="0">
              <a:buNone/>
            </a:pPr>
            <a:r>
              <a:rPr lang="en-US" altLang="zh-CN" sz="2000" dirty="0">
                <a:latin typeface="Consolas" panose="020B0609020204030204" pitchFamily="49" charset="0"/>
              </a:rPr>
              <a:t>    a, b = b, a + b</a:t>
            </a:r>
            <a:endParaRPr lang="zh-CN" altLang="en-US" sz="2000" dirty="0">
              <a:latin typeface="Consolas" panose="020B0609020204030204" pitchFamily="49" charset="0"/>
            </a:endParaRPr>
          </a:p>
        </p:txBody>
      </p:sp>
      <p:sp>
        <p:nvSpPr>
          <p:cNvPr id="4" name="Rectangle 1">
            <a:extLst>
              <a:ext uri="{FF2B5EF4-FFF2-40B4-BE49-F238E27FC236}">
                <a16:creationId xmlns:a16="http://schemas.microsoft.com/office/drawing/2014/main" id="{6DF15269-C584-4D43-B726-9B04353FE24C}"/>
              </a:ext>
            </a:extLst>
          </p:cNvPr>
          <p:cNvSpPr>
            <a:spLocks noChangeArrowheads="1"/>
          </p:cNvSpPr>
          <p:nvPr/>
        </p:nvSpPr>
        <p:spPr bwMode="auto">
          <a:xfrm>
            <a:off x="504578" y="1346454"/>
            <a:ext cx="10047117" cy="38886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65067"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斐波那契数列指的是这样一个数列：由</a:t>
            </a: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0</a:t>
            </a: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和</a:t>
            </a: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a:t>
            </a: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起始，从第</a:t>
            </a: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3</a:t>
            </a: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项开始，每一项都等于前两项之和。</a:t>
            </a:r>
          </a:p>
        </p:txBody>
      </p:sp>
      <p:sp>
        <p:nvSpPr>
          <p:cNvPr id="5" name="AutoShape 2">
            <a:extLst>
              <a:ext uri="{FF2B5EF4-FFF2-40B4-BE49-F238E27FC236}">
                <a16:creationId xmlns:a16="http://schemas.microsoft.com/office/drawing/2014/main" id="{A9B5D11A-806D-4AB6-BD95-AD5289604205}"/>
              </a:ext>
            </a:extLst>
          </p:cNvPr>
          <p:cNvSpPr>
            <a:spLocks noChangeAspect="1" noChangeArrowheads="1"/>
          </p:cNvSpPr>
          <p:nvPr/>
        </p:nvSpPr>
        <p:spPr bwMode="auto">
          <a:xfrm>
            <a:off x="611525" y="171368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7" name="Picture 3" descr="自然中的斐波那契数列">
            <a:hlinkClick r:id="rId2" tooltip="自然中的斐波那契数列"/>
            <a:extLst>
              <a:ext uri="{FF2B5EF4-FFF2-40B4-BE49-F238E27FC236}">
                <a16:creationId xmlns:a16="http://schemas.microsoft.com/office/drawing/2014/main" id="{CE88A7A6-166B-4AB7-9FB4-B982D46F6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025" y="2004192"/>
            <a:ext cx="9525" cy="9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511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81CCF2-BD56-4DC5-B8F5-202A1D78EBC1}"/>
              </a:ext>
            </a:extLst>
          </p:cNvPr>
          <p:cNvSpPr>
            <a:spLocks noGrp="1"/>
          </p:cNvSpPr>
          <p:nvPr>
            <p:ph type="title"/>
          </p:nvPr>
        </p:nvSpPr>
        <p:spPr>
          <a:xfrm>
            <a:off x="838200" y="365125"/>
            <a:ext cx="10515600" cy="767551"/>
          </a:xfrm>
        </p:spPr>
        <p:txBody>
          <a:bodyPr>
            <a:normAutofit/>
          </a:bodyPr>
          <a:lstStyle/>
          <a:p>
            <a:r>
              <a:rPr lang="zh-CN" altLang="en-US" sz="2800" dirty="0">
                <a:latin typeface="微软雅黑" panose="020B0503020204020204" pitchFamily="34" charset="-122"/>
                <a:ea typeface="微软雅黑" panose="020B0503020204020204" pitchFamily="34" charset="-122"/>
              </a:rPr>
              <a:t>微实例</a:t>
            </a:r>
            <a:r>
              <a:rPr lang="en-US" altLang="zh-CN" sz="2800" dirty="0">
                <a:latin typeface="微软雅黑" panose="020B0503020204020204" pitchFamily="34" charset="-122"/>
                <a:ea typeface="微软雅黑" panose="020B0503020204020204" pitchFamily="34" charset="-122"/>
              </a:rPr>
              <a:t>1.4  </a:t>
            </a:r>
            <a:r>
              <a:rPr lang="zh-CN" altLang="en-US" sz="2800" dirty="0">
                <a:latin typeface="微软雅黑" panose="020B0503020204020204" pitchFamily="34" charset="-122"/>
                <a:ea typeface="微软雅黑" panose="020B0503020204020204" pitchFamily="34" charset="-122"/>
              </a:rPr>
              <a:t>同切圆的绘制</a:t>
            </a:r>
          </a:p>
        </p:txBody>
      </p:sp>
      <p:sp>
        <p:nvSpPr>
          <p:cNvPr id="3" name="内容占位符 2">
            <a:extLst>
              <a:ext uri="{FF2B5EF4-FFF2-40B4-BE49-F238E27FC236}">
                <a16:creationId xmlns:a16="http://schemas.microsoft.com/office/drawing/2014/main" id="{6DFC5DA0-99D1-4F9B-9442-8CABB00CDB47}"/>
              </a:ext>
            </a:extLst>
          </p:cNvPr>
          <p:cNvSpPr>
            <a:spLocks noGrp="1"/>
          </p:cNvSpPr>
          <p:nvPr>
            <p:ph idx="1"/>
          </p:nvPr>
        </p:nvSpPr>
        <p:spPr>
          <a:xfrm>
            <a:off x="838200" y="1866080"/>
            <a:ext cx="10515600" cy="3267264"/>
          </a:xfrm>
        </p:spPr>
        <p:txBody>
          <a:bodyPr>
            <a:noAutofit/>
          </a:bodyPr>
          <a:lstStyle/>
          <a:p>
            <a:pPr marL="0" indent="0">
              <a:buNone/>
            </a:pPr>
            <a:r>
              <a:rPr lang="en-US" altLang="zh-CN" sz="2000" dirty="0">
                <a:latin typeface="Consolas" panose="020B0609020204030204" pitchFamily="49" charset="0"/>
              </a:rPr>
              <a:t>import turtle # </a:t>
            </a:r>
            <a:r>
              <a:rPr lang="zh-CN" altLang="en-US" sz="2000" dirty="0">
                <a:latin typeface="Consolas" panose="020B0609020204030204" pitchFamily="49" charset="0"/>
              </a:rPr>
              <a:t>引用</a:t>
            </a:r>
            <a:r>
              <a:rPr lang="en-US" altLang="zh-CN" sz="2000" dirty="0">
                <a:latin typeface="Consolas" panose="020B0609020204030204" pitchFamily="49" charset="0"/>
              </a:rPr>
              <a:t>turtle </a:t>
            </a:r>
            <a:r>
              <a:rPr lang="zh-CN" altLang="en-US" sz="2000" dirty="0">
                <a:latin typeface="Consolas" panose="020B0609020204030204" pitchFamily="49" charset="0"/>
              </a:rPr>
              <a:t>库</a:t>
            </a:r>
          </a:p>
          <a:p>
            <a:pPr marL="0" indent="0">
              <a:buNone/>
            </a:pPr>
            <a:r>
              <a:rPr lang="en-US" altLang="zh-CN" sz="2000" dirty="0" err="1">
                <a:latin typeface="Consolas" panose="020B0609020204030204" pitchFamily="49" charset="0"/>
              </a:rPr>
              <a:t>turtle.pensize</a:t>
            </a:r>
            <a:r>
              <a:rPr lang="en-US" altLang="zh-CN" sz="2000" dirty="0">
                <a:latin typeface="Consolas" panose="020B0609020204030204" pitchFamily="49" charset="0"/>
              </a:rPr>
              <a:t>(2) # </a:t>
            </a:r>
            <a:r>
              <a:rPr lang="zh-CN" altLang="en-US" sz="2000" dirty="0">
                <a:latin typeface="Consolas" panose="020B0609020204030204" pitchFamily="49" charset="0"/>
              </a:rPr>
              <a:t>设置画笔宽度为</a:t>
            </a:r>
            <a:r>
              <a:rPr lang="en-US" altLang="zh-CN" sz="2000" dirty="0">
                <a:latin typeface="Consolas" panose="020B0609020204030204" pitchFamily="49" charset="0"/>
              </a:rPr>
              <a:t>2 </a:t>
            </a:r>
            <a:r>
              <a:rPr lang="zh-CN" altLang="en-US" sz="2000" dirty="0">
                <a:latin typeface="Consolas" panose="020B0609020204030204" pitchFamily="49" charset="0"/>
              </a:rPr>
              <a:t>像素</a:t>
            </a:r>
          </a:p>
          <a:p>
            <a:pPr marL="0" indent="0">
              <a:buNone/>
            </a:pPr>
            <a:r>
              <a:rPr lang="en-US" altLang="zh-CN" sz="2000" dirty="0" err="1">
                <a:latin typeface="Consolas" panose="020B0609020204030204" pitchFamily="49" charset="0"/>
              </a:rPr>
              <a:t>turtle.circle</a:t>
            </a:r>
            <a:r>
              <a:rPr lang="en-US" altLang="zh-CN" sz="2000" dirty="0">
                <a:latin typeface="Consolas" panose="020B0609020204030204" pitchFamily="49" charset="0"/>
              </a:rPr>
              <a:t>(10) # </a:t>
            </a:r>
            <a:r>
              <a:rPr lang="zh-CN" altLang="en-US" sz="2000" dirty="0">
                <a:latin typeface="Consolas" panose="020B0609020204030204" pitchFamily="49" charset="0"/>
              </a:rPr>
              <a:t>绘制半径为</a:t>
            </a:r>
            <a:r>
              <a:rPr lang="en-US" altLang="zh-CN" sz="2000" dirty="0">
                <a:latin typeface="Consolas" panose="020B0609020204030204" pitchFamily="49" charset="0"/>
              </a:rPr>
              <a:t>10 </a:t>
            </a:r>
            <a:r>
              <a:rPr lang="zh-CN" altLang="en-US" sz="2000" dirty="0">
                <a:latin typeface="Consolas" panose="020B0609020204030204" pitchFamily="49" charset="0"/>
              </a:rPr>
              <a:t>像素的圆</a:t>
            </a:r>
          </a:p>
          <a:p>
            <a:pPr marL="0" indent="0">
              <a:buNone/>
            </a:pPr>
            <a:r>
              <a:rPr lang="en-US" altLang="zh-CN" sz="2000" dirty="0" err="1">
                <a:latin typeface="Consolas" panose="020B0609020204030204" pitchFamily="49" charset="0"/>
              </a:rPr>
              <a:t>turtle.circle</a:t>
            </a:r>
            <a:r>
              <a:rPr lang="en-US" altLang="zh-CN" sz="2000" dirty="0">
                <a:latin typeface="Consolas" panose="020B0609020204030204" pitchFamily="49" charset="0"/>
              </a:rPr>
              <a:t>(40) # </a:t>
            </a:r>
            <a:r>
              <a:rPr lang="zh-CN" altLang="en-US" sz="2000" dirty="0">
                <a:latin typeface="Consolas" panose="020B0609020204030204" pitchFamily="49" charset="0"/>
              </a:rPr>
              <a:t>绘制半径为</a:t>
            </a:r>
            <a:r>
              <a:rPr lang="en-US" altLang="zh-CN" sz="2000" dirty="0">
                <a:latin typeface="Consolas" panose="020B0609020204030204" pitchFamily="49" charset="0"/>
              </a:rPr>
              <a:t>40 </a:t>
            </a:r>
            <a:r>
              <a:rPr lang="zh-CN" altLang="en-US" sz="2000" dirty="0">
                <a:latin typeface="Consolas" panose="020B0609020204030204" pitchFamily="49" charset="0"/>
              </a:rPr>
              <a:t>像素的圆</a:t>
            </a:r>
          </a:p>
          <a:p>
            <a:pPr marL="0" indent="0">
              <a:buNone/>
            </a:pPr>
            <a:r>
              <a:rPr lang="en-US" altLang="zh-CN" sz="2000" dirty="0" err="1">
                <a:latin typeface="Consolas" panose="020B0609020204030204" pitchFamily="49" charset="0"/>
              </a:rPr>
              <a:t>turtle.circle</a:t>
            </a:r>
            <a:r>
              <a:rPr lang="en-US" altLang="zh-CN" sz="2000" dirty="0">
                <a:latin typeface="Consolas" panose="020B0609020204030204" pitchFamily="49" charset="0"/>
              </a:rPr>
              <a:t>(80) # </a:t>
            </a:r>
            <a:r>
              <a:rPr lang="zh-CN" altLang="en-US" sz="2000" dirty="0">
                <a:latin typeface="Consolas" panose="020B0609020204030204" pitchFamily="49" charset="0"/>
              </a:rPr>
              <a:t>绘制半径为</a:t>
            </a:r>
            <a:r>
              <a:rPr lang="en-US" altLang="zh-CN" sz="2000" dirty="0">
                <a:latin typeface="Consolas" panose="020B0609020204030204" pitchFamily="49" charset="0"/>
              </a:rPr>
              <a:t>80 </a:t>
            </a:r>
            <a:r>
              <a:rPr lang="zh-CN" altLang="en-US" sz="2000" dirty="0">
                <a:latin typeface="Consolas" panose="020B0609020204030204" pitchFamily="49" charset="0"/>
              </a:rPr>
              <a:t>像素的圆</a:t>
            </a:r>
          </a:p>
          <a:p>
            <a:pPr marL="0" indent="0">
              <a:buNone/>
            </a:pPr>
            <a:r>
              <a:rPr lang="en-US" altLang="zh-CN" sz="2000" dirty="0" err="1">
                <a:latin typeface="Consolas" panose="020B0609020204030204" pitchFamily="49" charset="0"/>
              </a:rPr>
              <a:t>turtle.circle</a:t>
            </a:r>
            <a:r>
              <a:rPr lang="en-US" altLang="zh-CN" sz="2000" dirty="0">
                <a:latin typeface="Consolas" panose="020B0609020204030204" pitchFamily="49" charset="0"/>
              </a:rPr>
              <a:t>(160) # </a:t>
            </a:r>
            <a:r>
              <a:rPr lang="zh-CN" altLang="en-US" sz="2000" dirty="0">
                <a:latin typeface="Consolas" panose="020B0609020204030204" pitchFamily="49" charset="0"/>
              </a:rPr>
              <a:t>绘制半径为</a:t>
            </a:r>
            <a:r>
              <a:rPr lang="en-US" altLang="zh-CN" sz="2000" dirty="0">
                <a:latin typeface="Consolas" panose="020B0609020204030204" pitchFamily="49" charset="0"/>
              </a:rPr>
              <a:t>160 </a:t>
            </a:r>
            <a:r>
              <a:rPr lang="zh-CN" altLang="en-US" sz="2000" dirty="0">
                <a:latin typeface="Consolas" panose="020B0609020204030204" pitchFamily="49" charset="0"/>
              </a:rPr>
              <a:t>像素的圆</a:t>
            </a:r>
          </a:p>
          <a:p>
            <a:pPr marL="0" indent="0">
              <a:buNone/>
            </a:pPr>
            <a:r>
              <a:rPr lang="en-US" altLang="zh-CN" sz="2000" dirty="0" err="1">
                <a:latin typeface="Consolas" panose="020B0609020204030204" pitchFamily="49" charset="0"/>
              </a:rPr>
              <a:t>turtle.done</a:t>
            </a:r>
            <a:r>
              <a:rPr lang="en-US" altLang="zh-CN" sz="2000" dirty="0">
                <a:latin typeface="Consolas" panose="020B0609020204030204" pitchFamily="49" charset="0"/>
              </a:rPr>
              <a:t>()</a:t>
            </a:r>
            <a:endParaRPr lang="zh-CN" altLang="en-US" sz="2000" dirty="0">
              <a:latin typeface="Consolas" panose="020B0609020204030204" pitchFamily="49" charset="0"/>
            </a:endParaRPr>
          </a:p>
        </p:txBody>
      </p:sp>
      <p:sp>
        <p:nvSpPr>
          <p:cNvPr id="5" name="AutoShape 2">
            <a:extLst>
              <a:ext uri="{FF2B5EF4-FFF2-40B4-BE49-F238E27FC236}">
                <a16:creationId xmlns:a16="http://schemas.microsoft.com/office/drawing/2014/main" id="{A9B5D11A-806D-4AB6-BD95-AD5289604205}"/>
              </a:ext>
            </a:extLst>
          </p:cNvPr>
          <p:cNvSpPr>
            <a:spLocks noChangeAspect="1" noChangeArrowheads="1"/>
          </p:cNvSpPr>
          <p:nvPr/>
        </p:nvSpPr>
        <p:spPr bwMode="auto">
          <a:xfrm>
            <a:off x="611525" y="171368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7" name="Picture 3" descr="自然中的斐波那契数列">
            <a:hlinkClick r:id="rId2" tooltip="自然中的斐波那契数列"/>
            <a:extLst>
              <a:ext uri="{FF2B5EF4-FFF2-40B4-BE49-F238E27FC236}">
                <a16:creationId xmlns:a16="http://schemas.microsoft.com/office/drawing/2014/main" id="{CE88A7A6-166B-4AB7-9FB4-B982D46F6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025" y="2004192"/>
            <a:ext cx="9525" cy="9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8489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81CCF2-BD56-4DC5-B8F5-202A1D78EBC1}"/>
              </a:ext>
            </a:extLst>
          </p:cNvPr>
          <p:cNvSpPr>
            <a:spLocks noGrp="1"/>
          </p:cNvSpPr>
          <p:nvPr>
            <p:ph type="title"/>
          </p:nvPr>
        </p:nvSpPr>
        <p:spPr>
          <a:xfrm>
            <a:off x="838200" y="365125"/>
            <a:ext cx="10515600" cy="767551"/>
          </a:xfrm>
        </p:spPr>
        <p:txBody>
          <a:bodyPr>
            <a:normAutofit/>
          </a:bodyPr>
          <a:lstStyle/>
          <a:p>
            <a:r>
              <a:rPr lang="zh-CN" altLang="en-US" sz="2800" dirty="0">
                <a:latin typeface="微软雅黑" panose="020B0503020204020204" pitchFamily="34" charset="-122"/>
                <a:ea typeface="微软雅黑" panose="020B0503020204020204" pitchFamily="34" charset="-122"/>
              </a:rPr>
              <a:t>微实例</a:t>
            </a:r>
            <a:r>
              <a:rPr lang="en-US" altLang="zh-CN" sz="2800" dirty="0">
                <a:latin typeface="微软雅黑" panose="020B0503020204020204" pitchFamily="34" charset="-122"/>
                <a:ea typeface="微软雅黑" panose="020B0503020204020204" pitchFamily="34" charset="-122"/>
              </a:rPr>
              <a:t>1.5  </a:t>
            </a:r>
            <a:r>
              <a:rPr lang="zh-CN" altLang="en-US" sz="2800" dirty="0">
                <a:latin typeface="微软雅黑" panose="020B0503020204020204" pitchFamily="34" charset="-122"/>
                <a:ea typeface="微软雅黑" panose="020B0503020204020204" pitchFamily="34" charset="-122"/>
              </a:rPr>
              <a:t>日期和时间的输出</a:t>
            </a:r>
          </a:p>
        </p:txBody>
      </p:sp>
      <p:sp>
        <p:nvSpPr>
          <p:cNvPr id="3" name="内容占位符 2">
            <a:extLst>
              <a:ext uri="{FF2B5EF4-FFF2-40B4-BE49-F238E27FC236}">
                <a16:creationId xmlns:a16="http://schemas.microsoft.com/office/drawing/2014/main" id="{6DFC5DA0-99D1-4F9B-9442-8CABB00CDB47}"/>
              </a:ext>
            </a:extLst>
          </p:cNvPr>
          <p:cNvSpPr>
            <a:spLocks noGrp="1"/>
          </p:cNvSpPr>
          <p:nvPr>
            <p:ph idx="1"/>
          </p:nvPr>
        </p:nvSpPr>
        <p:spPr>
          <a:xfrm>
            <a:off x="838200" y="2004192"/>
            <a:ext cx="10515600" cy="2393254"/>
          </a:xfrm>
        </p:spPr>
        <p:txBody>
          <a:bodyPr>
            <a:noAutofit/>
          </a:bodyPr>
          <a:lstStyle/>
          <a:p>
            <a:pPr marL="0" indent="0">
              <a:buNone/>
            </a:pPr>
            <a:r>
              <a:rPr lang="en-US" altLang="zh-CN" sz="2000" dirty="0">
                <a:latin typeface="Consolas" panose="020B0609020204030204" pitchFamily="49" charset="0"/>
              </a:rPr>
              <a:t>from datetime import datetime # </a:t>
            </a:r>
            <a:r>
              <a:rPr lang="zh-CN" altLang="en-US" sz="2000" dirty="0">
                <a:latin typeface="Consolas" panose="020B0609020204030204" pitchFamily="49" charset="0"/>
              </a:rPr>
              <a:t>引用</a:t>
            </a:r>
            <a:r>
              <a:rPr lang="en-US" altLang="zh-CN" sz="2000" dirty="0">
                <a:latin typeface="Consolas" panose="020B0609020204030204" pitchFamily="49" charset="0"/>
              </a:rPr>
              <a:t>datetime </a:t>
            </a:r>
            <a:r>
              <a:rPr lang="zh-CN" altLang="en-US" sz="2000" dirty="0">
                <a:latin typeface="Consolas" panose="020B0609020204030204" pitchFamily="49" charset="0"/>
              </a:rPr>
              <a:t>库</a:t>
            </a:r>
          </a:p>
          <a:p>
            <a:pPr marL="0" indent="0">
              <a:buNone/>
            </a:pPr>
            <a:r>
              <a:rPr lang="en-US" altLang="zh-CN" sz="2000" dirty="0">
                <a:latin typeface="Consolas" panose="020B0609020204030204" pitchFamily="49" charset="0"/>
              </a:rPr>
              <a:t>now = </a:t>
            </a:r>
            <a:r>
              <a:rPr lang="en-US" altLang="zh-CN" sz="2000" dirty="0" err="1">
                <a:latin typeface="Consolas" panose="020B0609020204030204" pitchFamily="49" charset="0"/>
              </a:rPr>
              <a:t>datetime.now</a:t>
            </a:r>
            <a:r>
              <a:rPr lang="en-US" altLang="zh-CN" sz="2000" dirty="0">
                <a:latin typeface="Consolas" panose="020B0609020204030204" pitchFamily="49" charset="0"/>
              </a:rPr>
              <a:t>() # </a:t>
            </a:r>
            <a:r>
              <a:rPr lang="zh-CN" altLang="en-US" sz="2000" dirty="0">
                <a:latin typeface="Consolas" panose="020B0609020204030204" pitchFamily="49" charset="0"/>
              </a:rPr>
              <a:t>获得当前日期和时间信息</a:t>
            </a:r>
          </a:p>
          <a:p>
            <a:pPr marL="0" indent="0">
              <a:buNone/>
            </a:pPr>
            <a:r>
              <a:rPr lang="en-US" altLang="zh-CN" sz="2000" dirty="0">
                <a:latin typeface="Consolas" panose="020B0609020204030204" pitchFamily="49" charset="0"/>
              </a:rPr>
              <a:t>print(now)</a:t>
            </a:r>
          </a:p>
          <a:p>
            <a:pPr marL="0" indent="0">
              <a:buNone/>
            </a:pPr>
            <a:r>
              <a:rPr lang="en-US" altLang="zh-CN" sz="2000" dirty="0" err="1">
                <a:latin typeface="Consolas" panose="020B0609020204030204" pitchFamily="49" charset="0"/>
              </a:rPr>
              <a:t>now.strftime</a:t>
            </a:r>
            <a:r>
              <a:rPr lang="en-US" altLang="zh-CN" sz="2000" dirty="0">
                <a:latin typeface="Consolas" panose="020B0609020204030204" pitchFamily="49" charset="0"/>
              </a:rPr>
              <a:t>("%x") # </a:t>
            </a:r>
            <a:r>
              <a:rPr lang="zh-CN" altLang="en-US" sz="2000" dirty="0">
                <a:latin typeface="Consolas" panose="020B0609020204030204" pitchFamily="49" charset="0"/>
              </a:rPr>
              <a:t>输出其中的日期部分</a:t>
            </a:r>
          </a:p>
          <a:p>
            <a:pPr marL="0" indent="0">
              <a:buNone/>
            </a:pPr>
            <a:r>
              <a:rPr lang="en-US" altLang="zh-CN" sz="2000" dirty="0" err="1">
                <a:latin typeface="Consolas" panose="020B0609020204030204" pitchFamily="49" charset="0"/>
              </a:rPr>
              <a:t>now.strftime</a:t>
            </a:r>
            <a:r>
              <a:rPr lang="en-US" altLang="zh-CN" sz="2000" dirty="0">
                <a:latin typeface="Consolas" panose="020B0609020204030204" pitchFamily="49" charset="0"/>
              </a:rPr>
              <a:t>("%X") # </a:t>
            </a:r>
            <a:r>
              <a:rPr lang="zh-CN" altLang="en-US" sz="2000" dirty="0">
                <a:latin typeface="Consolas" panose="020B0609020204030204" pitchFamily="49" charset="0"/>
              </a:rPr>
              <a:t>输出其中的时间部分</a:t>
            </a:r>
          </a:p>
        </p:txBody>
      </p:sp>
      <p:sp>
        <p:nvSpPr>
          <p:cNvPr id="5" name="AutoShape 2">
            <a:extLst>
              <a:ext uri="{FF2B5EF4-FFF2-40B4-BE49-F238E27FC236}">
                <a16:creationId xmlns:a16="http://schemas.microsoft.com/office/drawing/2014/main" id="{A9B5D11A-806D-4AB6-BD95-AD5289604205}"/>
              </a:ext>
            </a:extLst>
          </p:cNvPr>
          <p:cNvSpPr>
            <a:spLocks noChangeAspect="1" noChangeArrowheads="1"/>
          </p:cNvSpPr>
          <p:nvPr/>
        </p:nvSpPr>
        <p:spPr bwMode="auto">
          <a:xfrm>
            <a:off x="611525" y="171368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7" name="Picture 3" descr="自然中的斐波那契数列">
            <a:hlinkClick r:id="rId2" tooltip="自然中的斐波那契数列"/>
            <a:extLst>
              <a:ext uri="{FF2B5EF4-FFF2-40B4-BE49-F238E27FC236}">
                <a16:creationId xmlns:a16="http://schemas.microsoft.com/office/drawing/2014/main" id="{CE88A7A6-166B-4AB7-9FB4-B982D46F6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025" y="2004192"/>
            <a:ext cx="9525" cy="9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4570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D6DC2-9A56-460C-A999-300278A159DC}"/>
              </a:ext>
            </a:extLst>
          </p:cNvPr>
          <p:cNvSpPr>
            <a:spLocks noGrp="1"/>
          </p:cNvSpPr>
          <p:nvPr>
            <p:ph type="title"/>
          </p:nvPr>
        </p:nvSpPr>
        <p:spPr>
          <a:xfrm>
            <a:off x="838200" y="365125"/>
            <a:ext cx="10515600" cy="695325"/>
          </a:xfrm>
        </p:spPr>
        <p:txBody>
          <a:bodyPr>
            <a:normAutofit/>
          </a:bodyPr>
          <a:lstStyle/>
          <a:p>
            <a:r>
              <a:rPr lang="en-US" altLang="zh-CN" sz="3200" dirty="0">
                <a:latin typeface="微软雅黑" panose="020B0503020204020204" pitchFamily="34" charset="-122"/>
                <a:ea typeface="微软雅黑" panose="020B0503020204020204" pitchFamily="34" charset="-122"/>
              </a:rPr>
              <a:t>Python</a:t>
            </a:r>
            <a:r>
              <a:rPr lang="zh-CN" altLang="en-US" sz="3200" dirty="0">
                <a:latin typeface="微软雅黑" panose="020B0503020204020204" pitchFamily="34" charset="-122"/>
                <a:ea typeface="微软雅黑" panose="020B0503020204020204" pitchFamily="34" charset="-122"/>
              </a:rPr>
              <a:t>语言的版本更迭</a:t>
            </a:r>
          </a:p>
        </p:txBody>
      </p:sp>
      <p:sp>
        <p:nvSpPr>
          <p:cNvPr id="3" name="内容占位符 2">
            <a:extLst>
              <a:ext uri="{FF2B5EF4-FFF2-40B4-BE49-F238E27FC236}">
                <a16:creationId xmlns:a16="http://schemas.microsoft.com/office/drawing/2014/main" id="{E9EF2051-9107-42E0-BEA9-4986C5190A72}"/>
              </a:ext>
            </a:extLst>
          </p:cNvPr>
          <p:cNvSpPr>
            <a:spLocks noGrp="1"/>
          </p:cNvSpPr>
          <p:nvPr>
            <p:ph idx="1"/>
          </p:nvPr>
        </p:nvSpPr>
        <p:spPr>
          <a:xfrm>
            <a:off x="838200" y="1825625"/>
            <a:ext cx="10515600" cy="3203575"/>
          </a:xfrm>
        </p:spPr>
        <p:txBody>
          <a:bodyPr>
            <a:normAutofit fontScale="92500"/>
          </a:bodyPr>
          <a:lstStyle/>
          <a:p>
            <a:pPr>
              <a:lnSpc>
                <a:spcPct val="150000"/>
              </a:lnSpc>
            </a:pPr>
            <a:r>
              <a:rPr lang="zh-CN" altLang="en-US" dirty="0">
                <a:latin typeface="微软雅黑" panose="020B0503020204020204" pitchFamily="34" charset="-122"/>
                <a:ea typeface="微软雅黑" panose="020B0503020204020204" pitchFamily="34" charset="-122"/>
              </a:rPr>
              <a:t>更高级别的</a:t>
            </a:r>
            <a:r>
              <a:rPr lang="en-US" altLang="zh-CN" dirty="0">
                <a:latin typeface="微软雅黑" panose="020B0503020204020204" pitchFamily="34" charset="-122"/>
                <a:ea typeface="微软雅黑" panose="020B0503020204020204" pitchFamily="34" charset="-122"/>
              </a:rPr>
              <a:t>3.0</a:t>
            </a:r>
            <a:r>
              <a:rPr lang="zh-CN" altLang="en-US" dirty="0">
                <a:latin typeface="微软雅黑" panose="020B0503020204020204" pitchFamily="34" charset="-122"/>
                <a:ea typeface="微软雅黑" panose="020B0503020204020204" pitchFamily="34" charset="-122"/>
              </a:rPr>
              <a:t>系列不兼容早期</a:t>
            </a:r>
            <a:r>
              <a:rPr lang="en-US" altLang="zh-CN"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系列</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2008</a:t>
            </a:r>
            <a:r>
              <a:rPr lang="zh-CN" altLang="en-US" dirty="0">
                <a:latin typeface="微软雅黑" panose="020B0503020204020204" pitchFamily="34" charset="-122"/>
                <a:ea typeface="微软雅黑" panose="020B0503020204020204" pitchFamily="34" charset="-122"/>
              </a:rPr>
              <a:t>年至今，版本更迭带来大量库函数的升 级替换，</a:t>
            </a: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语言的版本更迭痛苦且漫长</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到今天，</a:t>
            </a:r>
            <a:r>
              <a:rPr lang="en-US" altLang="zh-CN" dirty="0">
                <a:latin typeface="微软雅黑" panose="020B0503020204020204" pitchFamily="34" charset="-122"/>
                <a:ea typeface="微软雅黑" panose="020B0503020204020204" pitchFamily="34" charset="-122"/>
              </a:rPr>
              <a:t>Python 3.x</a:t>
            </a:r>
            <a:r>
              <a:rPr lang="zh-CN" altLang="en-US" dirty="0">
                <a:latin typeface="微软雅黑" panose="020B0503020204020204" pitchFamily="34" charset="-122"/>
                <a:ea typeface="微软雅黑" panose="020B0503020204020204" pitchFamily="34" charset="-122"/>
              </a:rPr>
              <a:t>系列已经成为主流，是初学</a:t>
            </a: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的不二之选。</a:t>
            </a:r>
          </a:p>
        </p:txBody>
      </p:sp>
    </p:spTree>
    <p:extLst>
      <p:ext uri="{BB962C8B-B14F-4D97-AF65-F5344CB8AC3E}">
        <p14:creationId xmlns:p14="http://schemas.microsoft.com/office/powerpoint/2010/main" val="32708559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D6DC2-9A56-460C-A999-300278A159DC}"/>
              </a:ext>
            </a:extLst>
          </p:cNvPr>
          <p:cNvSpPr>
            <a:spLocks noGrp="1"/>
          </p:cNvSpPr>
          <p:nvPr>
            <p:ph type="title"/>
          </p:nvPr>
        </p:nvSpPr>
        <p:spPr>
          <a:xfrm>
            <a:off x="838200" y="365125"/>
            <a:ext cx="10515600" cy="695325"/>
          </a:xfrm>
        </p:spPr>
        <p:txBody>
          <a:bodyPr>
            <a:normAutofit/>
          </a:bodyPr>
          <a:lstStyle/>
          <a:p>
            <a:r>
              <a:rPr lang="en-US" altLang="zh-CN" sz="3200" dirty="0">
                <a:latin typeface="微软雅黑" panose="020B0503020204020204" pitchFamily="34" charset="-122"/>
                <a:ea typeface="微软雅黑" panose="020B0503020204020204" pitchFamily="34" charset="-122"/>
              </a:rPr>
              <a:t>Python3</a:t>
            </a:r>
            <a:r>
              <a:rPr lang="zh-CN" altLang="en-US" sz="3200" dirty="0">
                <a:latin typeface="微软雅黑" panose="020B0503020204020204" pitchFamily="34" charset="-122"/>
                <a:ea typeface="微软雅黑" panose="020B0503020204020204" pitchFamily="34" charset="-122"/>
              </a:rPr>
              <a:t>和</a:t>
            </a:r>
            <a:r>
              <a:rPr lang="en-US" altLang="zh-CN" sz="3200" dirty="0">
                <a:latin typeface="微软雅黑" panose="020B0503020204020204" pitchFamily="34" charset="-122"/>
                <a:ea typeface="微软雅黑" panose="020B0503020204020204" pitchFamily="34" charset="-122"/>
              </a:rPr>
              <a:t>Python2</a:t>
            </a:r>
            <a:r>
              <a:rPr lang="zh-CN" altLang="en-US" sz="3200" dirty="0">
                <a:latin typeface="微软雅黑" panose="020B0503020204020204" pitchFamily="34" charset="-122"/>
                <a:ea typeface="微软雅黑" panose="020B0503020204020204" pitchFamily="34" charset="-122"/>
              </a:rPr>
              <a:t>的主要区别</a:t>
            </a:r>
          </a:p>
        </p:txBody>
      </p:sp>
      <p:sp>
        <p:nvSpPr>
          <p:cNvPr id="3" name="内容占位符 2">
            <a:extLst>
              <a:ext uri="{FF2B5EF4-FFF2-40B4-BE49-F238E27FC236}">
                <a16:creationId xmlns:a16="http://schemas.microsoft.com/office/drawing/2014/main" id="{E9EF2051-9107-42E0-BEA9-4986C5190A72}"/>
              </a:ext>
            </a:extLst>
          </p:cNvPr>
          <p:cNvSpPr>
            <a:spLocks noGrp="1"/>
          </p:cNvSpPr>
          <p:nvPr>
            <p:ph idx="1"/>
          </p:nvPr>
        </p:nvSpPr>
        <p:spPr>
          <a:xfrm>
            <a:off x="838200" y="1114425"/>
            <a:ext cx="3949700" cy="815975"/>
          </a:xfrm>
        </p:spPr>
        <p:txBody>
          <a:bodyPr>
            <a:normAutofit/>
          </a:bodyPr>
          <a:lstStyle/>
          <a:p>
            <a:pPr>
              <a:lnSpc>
                <a:spcPct val="150000"/>
              </a:lnSpc>
            </a:pPr>
            <a:r>
              <a:rPr lang="en-US" altLang="zh-CN" sz="2400" i="0" dirty="0">
                <a:solidFill>
                  <a:srgbClr val="121212"/>
                </a:solidFill>
                <a:effectLst/>
                <a:latin typeface="微软雅黑" panose="020B0503020204020204" pitchFamily="34" charset="-122"/>
                <a:ea typeface="微软雅黑" panose="020B0503020204020204" pitchFamily="34" charset="-122"/>
              </a:rPr>
              <a:t>1.print </a:t>
            </a:r>
            <a:r>
              <a:rPr lang="zh-CN" altLang="en-US" sz="2400" i="0" dirty="0">
                <a:solidFill>
                  <a:srgbClr val="121212"/>
                </a:solidFill>
                <a:effectLst/>
                <a:latin typeface="微软雅黑" panose="020B0503020204020204" pitchFamily="34" charset="-122"/>
                <a:ea typeface="微软雅黑" panose="020B0503020204020204" pitchFamily="34" charset="-122"/>
              </a:rPr>
              <a:t>函数</a:t>
            </a:r>
            <a:endParaRPr lang="en-US" altLang="zh-CN" sz="2400" i="0" dirty="0">
              <a:solidFill>
                <a:srgbClr val="121212"/>
              </a:solidFill>
              <a:effectLst/>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C945285A-CB93-4750-8C24-4E7E0A6C83CD}"/>
              </a:ext>
            </a:extLst>
          </p:cNvPr>
          <p:cNvSpPr txBox="1"/>
          <p:nvPr/>
        </p:nvSpPr>
        <p:spPr>
          <a:xfrm>
            <a:off x="1117600" y="1818332"/>
            <a:ext cx="3350597" cy="878830"/>
          </a:xfrm>
          <a:prstGeom prst="rect">
            <a:avLst/>
          </a:prstGeom>
          <a:noFill/>
        </p:spPr>
        <p:txBody>
          <a:bodyPr wrap="none" rtlCol="0">
            <a:spAutoFit/>
          </a:bodyPr>
          <a:lstStyle/>
          <a:p>
            <a:pPr>
              <a:lnSpc>
                <a:spcPct val="150000"/>
              </a:lnSpc>
            </a:pPr>
            <a:r>
              <a:rPr lang="en-US" altLang="zh-CN" sz="1800" dirty="0">
                <a:solidFill>
                  <a:srgbClr val="121212"/>
                </a:solidFill>
                <a:latin typeface="Consolas" panose="020B0609020204030204" pitchFamily="49" charset="0"/>
              </a:rPr>
              <a:t>Py2: print “Hello World”</a:t>
            </a:r>
          </a:p>
          <a:p>
            <a:pPr>
              <a:lnSpc>
                <a:spcPct val="150000"/>
              </a:lnSpc>
            </a:pPr>
            <a:r>
              <a:rPr lang="en-US" altLang="zh-CN" sz="1800" i="0" dirty="0">
                <a:solidFill>
                  <a:srgbClr val="121212"/>
                </a:solidFill>
                <a:effectLst/>
                <a:latin typeface="Consolas" panose="020B0609020204030204" pitchFamily="49" charset="0"/>
              </a:rPr>
              <a:t>Py3: Print(“Hello World”)</a:t>
            </a:r>
          </a:p>
        </p:txBody>
      </p:sp>
      <p:sp>
        <p:nvSpPr>
          <p:cNvPr id="5" name="内容占位符 2">
            <a:extLst>
              <a:ext uri="{FF2B5EF4-FFF2-40B4-BE49-F238E27FC236}">
                <a16:creationId xmlns:a16="http://schemas.microsoft.com/office/drawing/2014/main" id="{907443A2-8B6D-482E-B1DB-FB03226CB75D}"/>
              </a:ext>
            </a:extLst>
          </p:cNvPr>
          <p:cNvSpPr txBox="1">
            <a:spLocks/>
          </p:cNvSpPr>
          <p:nvPr/>
        </p:nvSpPr>
        <p:spPr>
          <a:xfrm>
            <a:off x="838200" y="2778651"/>
            <a:ext cx="3225800" cy="7642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a:solidFill>
                  <a:srgbClr val="121212"/>
                </a:solidFill>
                <a:latin typeface="微软雅黑" panose="020B0503020204020204" pitchFamily="34" charset="-122"/>
                <a:ea typeface="微软雅黑" panose="020B0503020204020204" pitchFamily="34" charset="-122"/>
              </a:rPr>
              <a:t>2. </a:t>
            </a:r>
            <a:r>
              <a:rPr lang="zh-CN" altLang="en-US" sz="2400" dirty="0">
                <a:solidFill>
                  <a:srgbClr val="121212"/>
                </a:solidFill>
                <a:latin typeface="微软雅黑" panose="020B0503020204020204" pitchFamily="34" charset="-122"/>
                <a:ea typeface="微软雅黑" panose="020B0503020204020204" pitchFamily="34" charset="-122"/>
              </a:rPr>
              <a:t>整除</a:t>
            </a:r>
            <a:endParaRPr lang="en-US" altLang="zh-CN" sz="2400" dirty="0">
              <a:solidFill>
                <a:srgbClr val="121212"/>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70C70ED1-C72B-46CF-967A-92A94A225EAC}"/>
              </a:ext>
            </a:extLst>
          </p:cNvPr>
          <p:cNvSpPr txBox="1"/>
          <p:nvPr/>
        </p:nvSpPr>
        <p:spPr>
          <a:xfrm>
            <a:off x="1117600" y="3488252"/>
            <a:ext cx="1830950" cy="1477328"/>
          </a:xfrm>
          <a:prstGeom prst="rect">
            <a:avLst/>
          </a:prstGeom>
          <a:noFill/>
        </p:spPr>
        <p:txBody>
          <a:bodyPr wrap="none" rtlCol="0">
            <a:spAutoFit/>
          </a:bodyPr>
          <a:lstStyle/>
          <a:p>
            <a:r>
              <a:rPr lang="en-US" altLang="zh-CN" sz="1800" dirty="0">
                <a:solidFill>
                  <a:srgbClr val="121212"/>
                </a:solidFill>
                <a:latin typeface="Consolas" panose="020B0609020204030204" pitchFamily="49" charset="0"/>
              </a:rPr>
              <a:t>Py2: </a:t>
            </a:r>
          </a:p>
          <a:p>
            <a:r>
              <a:rPr lang="en-US" altLang="zh-CN" dirty="0">
                <a:solidFill>
                  <a:srgbClr val="121212"/>
                </a:solidFill>
                <a:latin typeface="Consolas" panose="020B0609020204030204" pitchFamily="49" charset="0"/>
              </a:rPr>
              <a:t>&gt;&gt;&gt; 1 / 2</a:t>
            </a:r>
          </a:p>
          <a:p>
            <a:r>
              <a:rPr lang="en-US" altLang="zh-CN" sz="1800" dirty="0">
                <a:solidFill>
                  <a:srgbClr val="121212"/>
                </a:solidFill>
                <a:latin typeface="Consolas" panose="020B0609020204030204" pitchFamily="49" charset="0"/>
              </a:rPr>
              <a:t>0</a:t>
            </a:r>
          </a:p>
          <a:p>
            <a:r>
              <a:rPr lang="en-US" altLang="zh-CN" dirty="0">
                <a:solidFill>
                  <a:srgbClr val="121212"/>
                </a:solidFill>
                <a:latin typeface="Consolas" panose="020B0609020204030204" pitchFamily="49" charset="0"/>
              </a:rPr>
              <a:t>&gt;&gt;&gt; 1.0 / 2.0</a:t>
            </a:r>
          </a:p>
          <a:p>
            <a:r>
              <a:rPr lang="en-US" altLang="zh-CN" sz="1800" dirty="0">
                <a:solidFill>
                  <a:srgbClr val="121212"/>
                </a:solidFill>
                <a:latin typeface="Consolas" panose="020B0609020204030204" pitchFamily="49" charset="0"/>
              </a:rPr>
              <a:t>0.5</a:t>
            </a:r>
          </a:p>
        </p:txBody>
      </p:sp>
      <p:sp>
        <p:nvSpPr>
          <p:cNvPr id="11" name="文本框 10">
            <a:extLst>
              <a:ext uri="{FF2B5EF4-FFF2-40B4-BE49-F238E27FC236}">
                <a16:creationId xmlns:a16="http://schemas.microsoft.com/office/drawing/2014/main" id="{7C7B5195-8BDC-42CD-A5B1-ABF5A69D5822}"/>
              </a:ext>
            </a:extLst>
          </p:cNvPr>
          <p:cNvSpPr txBox="1"/>
          <p:nvPr/>
        </p:nvSpPr>
        <p:spPr>
          <a:xfrm>
            <a:off x="3562350" y="3542882"/>
            <a:ext cx="1324402" cy="1200329"/>
          </a:xfrm>
          <a:prstGeom prst="rect">
            <a:avLst/>
          </a:prstGeom>
          <a:noFill/>
        </p:spPr>
        <p:txBody>
          <a:bodyPr wrap="none" rtlCol="0">
            <a:spAutoFit/>
          </a:bodyPr>
          <a:lstStyle/>
          <a:p>
            <a:r>
              <a:rPr lang="en-US" altLang="zh-CN" sz="1800" dirty="0">
                <a:solidFill>
                  <a:srgbClr val="121212"/>
                </a:solidFill>
                <a:latin typeface="Consolas" panose="020B0609020204030204" pitchFamily="49" charset="0"/>
              </a:rPr>
              <a:t>Py3: </a:t>
            </a:r>
          </a:p>
          <a:p>
            <a:r>
              <a:rPr lang="en-US" altLang="zh-CN" dirty="0">
                <a:solidFill>
                  <a:srgbClr val="121212"/>
                </a:solidFill>
                <a:latin typeface="Consolas" panose="020B0609020204030204" pitchFamily="49" charset="0"/>
              </a:rPr>
              <a:t>&gt;&gt;&gt; 1 / 2</a:t>
            </a:r>
          </a:p>
          <a:p>
            <a:r>
              <a:rPr lang="en-US" altLang="zh-CN" sz="1800" dirty="0">
                <a:solidFill>
                  <a:srgbClr val="121212"/>
                </a:solidFill>
                <a:latin typeface="Consolas" panose="020B0609020204030204" pitchFamily="49" charset="0"/>
              </a:rPr>
              <a:t>0.5</a:t>
            </a:r>
          </a:p>
          <a:p>
            <a:endParaRPr lang="en-US" altLang="zh-CN" sz="1800" dirty="0">
              <a:solidFill>
                <a:srgbClr val="121212"/>
              </a:solidFill>
              <a:latin typeface="Consolas" panose="020B0609020204030204" pitchFamily="49" charset="0"/>
            </a:endParaRPr>
          </a:p>
        </p:txBody>
      </p:sp>
      <p:sp>
        <p:nvSpPr>
          <p:cNvPr id="12" name="内容占位符 2">
            <a:extLst>
              <a:ext uri="{FF2B5EF4-FFF2-40B4-BE49-F238E27FC236}">
                <a16:creationId xmlns:a16="http://schemas.microsoft.com/office/drawing/2014/main" id="{31423C07-41C0-463D-AE26-2B17A026140B}"/>
              </a:ext>
            </a:extLst>
          </p:cNvPr>
          <p:cNvSpPr txBox="1">
            <a:spLocks/>
          </p:cNvSpPr>
          <p:nvPr/>
        </p:nvSpPr>
        <p:spPr>
          <a:xfrm>
            <a:off x="838200" y="5009911"/>
            <a:ext cx="10028412" cy="11490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a:solidFill>
                  <a:srgbClr val="121212"/>
                </a:solidFill>
                <a:latin typeface="微软雅黑" panose="020B0503020204020204" pitchFamily="34" charset="-122"/>
                <a:ea typeface="微软雅黑" panose="020B0503020204020204" pitchFamily="34" charset="-122"/>
              </a:rPr>
              <a:t>3. Python2 </a:t>
            </a:r>
            <a:r>
              <a:rPr lang="zh-CN" altLang="en-US" sz="2400" dirty="0">
                <a:solidFill>
                  <a:srgbClr val="121212"/>
                </a:solidFill>
                <a:latin typeface="微软雅黑" panose="020B0503020204020204" pitchFamily="34" charset="-122"/>
                <a:ea typeface="微软雅黑" panose="020B0503020204020204" pitchFamily="34" charset="-122"/>
              </a:rPr>
              <a:t>默认编码是 </a:t>
            </a:r>
            <a:r>
              <a:rPr lang="en-US" altLang="zh-CN" sz="2400" dirty="0">
                <a:solidFill>
                  <a:srgbClr val="121212"/>
                </a:solidFill>
                <a:latin typeface="微软雅黑" panose="020B0503020204020204" pitchFamily="34" charset="-122"/>
                <a:ea typeface="微软雅黑" panose="020B0503020204020204" pitchFamily="34" charset="-122"/>
              </a:rPr>
              <a:t>ASCII</a:t>
            </a:r>
            <a:r>
              <a:rPr lang="zh-CN" altLang="en-US" sz="2400" dirty="0">
                <a:solidFill>
                  <a:srgbClr val="121212"/>
                </a:solidFill>
                <a:latin typeface="微软雅黑" panose="020B0503020204020204" pitchFamily="34" charset="-122"/>
                <a:ea typeface="微软雅黑" panose="020B0503020204020204" pitchFamily="34" charset="-122"/>
              </a:rPr>
              <a:t>，在使用 </a:t>
            </a:r>
            <a:r>
              <a:rPr lang="en-US" altLang="zh-CN" sz="2400" dirty="0">
                <a:solidFill>
                  <a:srgbClr val="121212"/>
                </a:solidFill>
                <a:latin typeface="微软雅黑" panose="020B0503020204020204" pitchFamily="34" charset="-122"/>
                <a:ea typeface="微软雅黑" panose="020B0503020204020204" pitchFamily="34" charset="-122"/>
              </a:rPr>
              <a:t>Python2 </a:t>
            </a:r>
            <a:r>
              <a:rPr lang="zh-CN" altLang="en-US" sz="2400" dirty="0">
                <a:solidFill>
                  <a:srgbClr val="121212"/>
                </a:solidFill>
                <a:latin typeface="微软雅黑" panose="020B0503020204020204" pitchFamily="34" charset="-122"/>
                <a:ea typeface="微软雅黑" panose="020B0503020204020204" pitchFamily="34" charset="-122"/>
              </a:rPr>
              <a:t>的过程中经常会遇到编码问题。</a:t>
            </a:r>
            <a:r>
              <a:rPr lang="en-US" altLang="zh-CN" sz="2400" dirty="0">
                <a:solidFill>
                  <a:srgbClr val="121212"/>
                </a:solidFill>
                <a:latin typeface="微软雅黑" panose="020B0503020204020204" pitchFamily="34" charset="-122"/>
                <a:ea typeface="微软雅黑" panose="020B0503020204020204" pitchFamily="34" charset="-122"/>
              </a:rPr>
              <a:t>Python3 </a:t>
            </a:r>
            <a:r>
              <a:rPr lang="zh-CN" altLang="en-US" sz="2400" dirty="0">
                <a:solidFill>
                  <a:srgbClr val="121212"/>
                </a:solidFill>
                <a:latin typeface="微软雅黑" panose="020B0503020204020204" pitchFamily="34" charset="-122"/>
                <a:ea typeface="微软雅黑" panose="020B0503020204020204" pitchFamily="34" charset="-122"/>
              </a:rPr>
              <a:t>默认编码是 </a:t>
            </a:r>
            <a:r>
              <a:rPr lang="en-US" altLang="zh-CN" sz="2400" dirty="0">
                <a:solidFill>
                  <a:srgbClr val="121212"/>
                </a:solidFill>
                <a:latin typeface="微软雅黑" panose="020B0503020204020204" pitchFamily="34" charset="-122"/>
                <a:ea typeface="微软雅黑" panose="020B0503020204020204" pitchFamily="34" charset="-122"/>
              </a:rPr>
              <a:t>Unicode(utf-8)</a:t>
            </a:r>
            <a:r>
              <a:rPr lang="zh-CN" altLang="en-US" sz="2400" dirty="0">
                <a:solidFill>
                  <a:srgbClr val="121212"/>
                </a:solidFill>
                <a:latin typeface="微软雅黑" panose="020B0503020204020204" pitchFamily="34" charset="-122"/>
                <a:ea typeface="微软雅黑" panose="020B0503020204020204" pitchFamily="34" charset="-122"/>
              </a:rPr>
              <a:t>，对中文支持更好。</a:t>
            </a:r>
            <a:endParaRPr lang="en-US" altLang="zh-CN" sz="2400" dirty="0">
              <a:solidFill>
                <a:srgbClr val="12121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7545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课程考核</a:t>
            </a:r>
          </a:p>
        </p:txBody>
      </p:sp>
      <p:sp>
        <p:nvSpPr>
          <p:cNvPr id="3" name="内容占位符 2"/>
          <p:cNvSpPr>
            <a:spLocks noGrp="1"/>
          </p:cNvSpPr>
          <p:nvPr>
            <p:ph idx="1"/>
          </p:nvPr>
        </p:nvSpPr>
        <p:spPr/>
        <p:txBody>
          <a:bodyPr/>
          <a:lstStyle/>
          <a:p>
            <a:pPr>
              <a:lnSpc>
                <a:spcPct val="200000"/>
              </a:lnSpc>
            </a:pPr>
            <a:r>
              <a:rPr lang="zh-CN" altLang="en-US" dirty="0">
                <a:latin typeface="微软雅黑" panose="020B0503020204020204" pitchFamily="34" charset="-122"/>
                <a:ea typeface="微软雅黑" panose="020B0503020204020204" pitchFamily="34" charset="-122"/>
              </a:rPr>
              <a:t>出勤</a:t>
            </a:r>
            <a:r>
              <a:rPr lang="en-US" altLang="zh-CN" dirty="0">
                <a:latin typeface="微软雅黑" panose="020B0503020204020204" pitchFamily="34" charset="-122"/>
                <a:ea typeface="微软雅黑" panose="020B0503020204020204" pitchFamily="34" charset="-122"/>
              </a:rPr>
              <a:t>: 10%</a:t>
            </a:r>
          </a:p>
          <a:p>
            <a:pPr>
              <a:lnSpc>
                <a:spcPct val="200000"/>
              </a:lnSpc>
            </a:pPr>
            <a:r>
              <a:rPr lang="zh-CN" altLang="en-US" dirty="0">
                <a:latin typeface="微软雅黑" panose="020B0503020204020204" pitchFamily="34" charset="-122"/>
                <a:ea typeface="微软雅黑" panose="020B0503020204020204" pitchFamily="34" charset="-122"/>
              </a:rPr>
              <a:t>课后作业及线上自主学习</a:t>
            </a:r>
            <a:r>
              <a:rPr lang="en-US" altLang="zh-CN" dirty="0">
                <a:latin typeface="微软雅黑" panose="020B0503020204020204" pitchFamily="34" charset="-122"/>
                <a:ea typeface="微软雅黑" panose="020B0503020204020204" pitchFamily="34" charset="-122"/>
              </a:rPr>
              <a:t>: 10%</a:t>
            </a:r>
          </a:p>
          <a:p>
            <a:pPr>
              <a:lnSpc>
                <a:spcPct val="200000"/>
              </a:lnSpc>
            </a:pPr>
            <a:r>
              <a:rPr lang="zh-CN" altLang="en-US" dirty="0">
                <a:latin typeface="微软雅黑" panose="020B0503020204020204" pitchFamily="34" charset="-122"/>
                <a:ea typeface="微软雅黑" panose="020B0503020204020204" pitchFamily="34" charset="-122"/>
              </a:rPr>
              <a:t>课内实践报告</a:t>
            </a:r>
            <a:r>
              <a:rPr lang="en-US" altLang="zh-CN" dirty="0">
                <a:latin typeface="微软雅黑" panose="020B0503020204020204" pitchFamily="34" charset="-122"/>
                <a:ea typeface="微软雅黑" panose="020B0503020204020204" pitchFamily="34" charset="-122"/>
              </a:rPr>
              <a:t>: 20%</a:t>
            </a:r>
          </a:p>
          <a:p>
            <a:pPr>
              <a:lnSpc>
                <a:spcPct val="200000"/>
              </a:lnSpc>
            </a:pPr>
            <a:r>
              <a:rPr lang="zh-CN" altLang="en-US" dirty="0">
                <a:latin typeface="微软雅黑" panose="020B0503020204020204" pitchFamily="34" charset="-122"/>
                <a:ea typeface="微软雅黑" panose="020B0503020204020204" pitchFamily="34" charset="-122"/>
              </a:rPr>
              <a:t>期末考试</a:t>
            </a:r>
            <a:r>
              <a:rPr lang="en-US" altLang="zh-CN" dirty="0">
                <a:latin typeface="微软雅黑" panose="020B0503020204020204" pitchFamily="34" charset="-122"/>
                <a:ea typeface="微软雅黑" panose="020B0503020204020204" pitchFamily="34" charset="-122"/>
              </a:rPr>
              <a:t>: 60%</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189517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8A3C5-3E3E-4C9C-97D8-308C8D56CC61}"/>
              </a:ext>
            </a:extLst>
          </p:cNvPr>
          <p:cNvSpPr>
            <a:spLocks noGrp="1"/>
          </p:cNvSpPr>
          <p:nvPr>
            <p:ph type="title"/>
          </p:nvPr>
        </p:nvSpPr>
        <p:spPr/>
        <p:txBody>
          <a:bodyPr/>
          <a:lstStyle/>
          <a:p>
            <a:r>
              <a:rPr lang="zh-CN" altLang="en-US" dirty="0"/>
              <a:t>本章小结</a:t>
            </a:r>
          </a:p>
        </p:txBody>
      </p:sp>
      <p:sp>
        <p:nvSpPr>
          <p:cNvPr id="3" name="内容占位符 2">
            <a:extLst>
              <a:ext uri="{FF2B5EF4-FFF2-40B4-BE49-F238E27FC236}">
                <a16:creationId xmlns:a16="http://schemas.microsoft.com/office/drawing/2014/main" id="{93D4A1A8-5FDE-4620-8039-EEF52F47A8D7}"/>
              </a:ext>
            </a:extLst>
          </p:cNvPr>
          <p:cNvSpPr>
            <a:spLocks noGrp="1"/>
          </p:cNvSpPr>
          <p:nvPr>
            <p:ph idx="1"/>
          </p:nvPr>
        </p:nvSpPr>
        <p:spPr/>
        <p:txBody>
          <a:bodyPr/>
          <a:lstStyle/>
          <a:p>
            <a:pPr>
              <a:lnSpc>
                <a:spcPct val="150000"/>
              </a:lnSpc>
            </a:pPr>
            <a:r>
              <a:rPr lang="zh-CN" altLang="en-US" dirty="0">
                <a:latin typeface="微软雅黑" panose="020B0503020204020204" pitchFamily="34" charset="-122"/>
                <a:ea typeface="微软雅黑" panose="020B0503020204020204" pitchFamily="34" charset="-122"/>
              </a:rPr>
              <a:t>本章讲解了程序设计语言分类、编译和解释、</a:t>
            </a:r>
            <a:r>
              <a:rPr lang="en-US" altLang="zh-CN" dirty="0">
                <a:latin typeface="微软雅黑" panose="020B0503020204020204" pitchFamily="34" charset="-122"/>
                <a:ea typeface="微软雅黑" panose="020B0503020204020204" pitchFamily="34" charset="-122"/>
              </a:rPr>
              <a:t>Python </a:t>
            </a:r>
            <a:r>
              <a:rPr lang="zh-CN" altLang="en-US" dirty="0">
                <a:latin typeface="微软雅黑" panose="020B0503020204020204" pitchFamily="34" charset="-122"/>
                <a:ea typeface="微软雅黑" panose="020B0503020204020204" pitchFamily="34" charset="-122"/>
              </a:rPr>
              <a:t>语言的历史和发展 、应用领域、优点和缺点、配置 </a:t>
            </a: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开发环境、</a:t>
            </a: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程序的运行方法等内容，最后给出了</a:t>
            </a: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版本的主要区别供参考。</a:t>
            </a:r>
          </a:p>
        </p:txBody>
      </p:sp>
    </p:spTree>
    <p:extLst>
      <p:ext uri="{BB962C8B-B14F-4D97-AF65-F5344CB8AC3E}">
        <p14:creationId xmlns:p14="http://schemas.microsoft.com/office/powerpoint/2010/main" val="1816373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68077" y="296597"/>
            <a:ext cx="2299027" cy="369332"/>
          </a:xfrm>
          <a:prstGeom prst="rect">
            <a:avLst/>
          </a:prstGeom>
        </p:spPr>
        <p:txBody>
          <a:bodyPr wrap="none">
            <a:spAutoFit/>
          </a:bodyPr>
          <a:lstStyle/>
          <a:p>
            <a:r>
              <a:rPr lang="en-US" altLang="zh-CN" b="1" kern="100" dirty="0">
                <a:latin typeface="Microsoft YaHei UI Light" panose="020B0502040204020203" pitchFamily="34" charset="-122"/>
                <a:ea typeface="Microsoft YaHei UI Light" panose="020B0502040204020203" pitchFamily="34" charset="-122"/>
                <a:cs typeface="Times New Roman" panose="02020603050405020304" pitchFamily="18" charset="0"/>
              </a:rPr>
              <a:t>Python</a:t>
            </a:r>
            <a:r>
              <a:rPr lang="zh-CN" altLang="zh-CN" b="1" dirty="0">
                <a:latin typeface="Microsoft YaHei UI Light" panose="020B0502040204020203" pitchFamily="34" charset="-122"/>
                <a:ea typeface="Microsoft YaHei UI Light" panose="020B0502040204020203" pitchFamily="34" charset="-122"/>
                <a:cs typeface="宋体" panose="02010600030101010101" pitchFamily="2" charset="-122"/>
              </a:rPr>
              <a:t>程序设计概述</a:t>
            </a:r>
            <a:endParaRPr lang="zh-CN" altLang="en-US" dirty="0">
              <a:latin typeface="Microsoft YaHei UI Light" panose="020B0502040204020203" pitchFamily="34" charset="-122"/>
              <a:ea typeface="Microsoft YaHei UI Light" panose="020B0502040204020203" pitchFamily="34" charset="-122"/>
            </a:endParaRPr>
          </a:p>
        </p:txBody>
      </p:sp>
      <p:sp>
        <p:nvSpPr>
          <p:cNvPr id="5" name="矩形 4"/>
          <p:cNvSpPr/>
          <p:nvPr/>
        </p:nvSpPr>
        <p:spPr>
          <a:xfrm>
            <a:off x="2268077" y="1037975"/>
            <a:ext cx="1579278" cy="369332"/>
          </a:xfrm>
          <a:prstGeom prst="rect">
            <a:avLst/>
          </a:prstGeom>
        </p:spPr>
        <p:txBody>
          <a:bodyPr wrap="none">
            <a:spAutoFit/>
          </a:bodyPr>
          <a:lstStyle/>
          <a:p>
            <a:r>
              <a:rPr lang="zh-CN" altLang="zh-CN" b="1" kern="100" dirty="0">
                <a:latin typeface="Microsoft YaHei UI Light" panose="020B0502040204020203" pitchFamily="34" charset="-122"/>
                <a:ea typeface="Microsoft YaHei UI Light" panose="020B0502040204020203" pitchFamily="34" charset="-122"/>
                <a:cs typeface="Times New Roman" panose="02020603050405020304" pitchFamily="18" charset="0"/>
              </a:rPr>
              <a:t>基本数据类型</a:t>
            </a:r>
            <a:endParaRPr lang="zh-CN" altLang="en-US" dirty="0">
              <a:latin typeface="Microsoft YaHei UI Light" panose="020B0502040204020203" pitchFamily="34" charset="-122"/>
              <a:ea typeface="Microsoft YaHei UI Light" panose="020B0502040204020203" pitchFamily="34" charset="-122"/>
            </a:endParaRPr>
          </a:p>
        </p:txBody>
      </p:sp>
      <p:sp>
        <p:nvSpPr>
          <p:cNvPr id="6" name="矩形 5"/>
          <p:cNvSpPr/>
          <p:nvPr/>
        </p:nvSpPr>
        <p:spPr>
          <a:xfrm>
            <a:off x="2268077" y="1779353"/>
            <a:ext cx="1811714" cy="369332"/>
          </a:xfrm>
          <a:prstGeom prst="rect">
            <a:avLst/>
          </a:prstGeom>
        </p:spPr>
        <p:txBody>
          <a:bodyPr wrap="none">
            <a:spAutoFit/>
          </a:bodyPr>
          <a:lstStyle/>
          <a:p>
            <a:r>
              <a:rPr lang="zh-CN" altLang="zh-CN" b="1" kern="100" dirty="0">
                <a:latin typeface="Microsoft YaHei UI Light" panose="020B0502040204020203" pitchFamily="34" charset="-122"/>
                <a:ea typeface="Microsoft YaHei UI Light" panose="020B0502040204020203" pitchFamily="34" charset="-122"/>
                <a:cs typeface="Times New Roman" panose="02020603050405020304" pitchFamily="18" charset="0"/>
              </a:rPr>
              <a:t>程序的控制结构</a:t>
            </a:r>
            <a:endParaRPr lang="zh-CN" altLang="en-US" dirty="0">
              <a:latin typeface="Microsoft YaHei UI Light" panose="020B0502040204020203" pitchFamily="34" charset="-122"/>
              <a:ea typeface="Microsoft YaHei UI Light" panose="020B0502040204020203" pitchFamily="34" charset="-122"/>
            </a:endParaRPr>
          </a:p>
        </p:txBody>
      </p:sp>
      <p:sp>
        <p:nvSpPr>
          <p:cNvPr id="7" name="矩形 6"/>
          <p:cNvSpPr/>
          <p:nvPr/>
        </p:nvSpPr>
        <p:spPr>
          <a:xfrm>
            <a:off x="2268077" y="2520731"/>
            <a:ext cx="1811714" cy="369332"/>
          </a:xfrm>
          <a:prstGeom prst="rect">
            <a:avLst/>
          </a:prstGeom>
        </p:spPr>
        <p:txBody>
          <a:bodyPr wrap="none">
            <a:spAutoFit/>
          </a:bodyPr>
          <a:lstStyle/>
          <a:p>
            <a:r>
              <a:rPr lang="zh-CN" altLang="zh-CN" b="1" kern="100" dirty="0">
                <a:latin typeface="Microsoft YaHei UI Light" panose="020B0502040204020203" pitchFamily="34" charset="-122"/>
                <a:ea typeface="Microsoft YaHei UI Light" panose="020B0502040204020203" pitchFamily="34" charset="-122"/>
                <a:cs typeface="Times New Roman" panose="02020603050405020304" pitchFamily="18" charset="0"/>
              </a:rPr>
              <a:t>函数和代码复用</a:t>
            </a:r>
            <a:endParaRPr lang="zh-CN" altLang="en-US" dirty="0">
              <a:latin typeface="Microsoft YaHei UI Light" panose="020B0502040204020203" pitchFamily="34" charset="-122"/>
              <a:ea typeface="Microsoft YaHei UI Light" panose="020B0502040204020203" pitchFamily="34" charset="-122"/>
            </a:endParaRPr>
          </a:p>
        </p:txBody>
      </p:sp>
      <p:sp>
        <p:nvSpPr>
          <p:cNvPr id="8" name="矩形 7"/>
          <p:cNvSpPr/>
          <p:nvPr/>
        </p:nvSpPr>
        <p:spPr>
          <a:xfrm>
            <a:off x="2268077" y="3262109"/>
            <a:ext cx="1579278" cy="369332"/>
          </a:xfrm>
          <a:prstGeom prst="rect">
            <a:avLst/>
          </a:prstGeom>
        </p:spPr>
        <p:txBody>
          <a:bodyPr wrap="none">
            <a:spAutoFit/>
          </a:bodyPr>
          <a:lstStyle/>
          <a:p>
            <a:r>
              <a:rPr lang="zh-CN" altLang="zh-CN" b="1" kern="100" dirty="0">
                <a:latin typeface="Microsoft YaHei UI Light" panose="020B0502040204020203" pitchFamily="34" charset="-122"/>
                <a:ea typeface="Microsoft YaHei UI Light" panose="020B0502040204020203" pitchFamily="34" charset="-122"/>
                <a:cs typeface="Times New Roman" panose="02020603050405020304" pitchFamily="18" charset="0"/>
              </a:rPr>
              <a:t>组合数据类型</a:t>
            </a:r>
            <a:endParaRPr lang="zh-CN" altLang="en-US" dirty="0">
              <a:latin typeface="Microsoft YaHei UI Light" panose="020B0502040204020203" pitchFamily="34" charset="-122"/>
              <a:ea typeface="Microsoft YaHei UI Light" panose="020B0502040204020203" pitchFamily="34" charset="-122"/>
            </a:endParaRPr>
          </a:p>
        </p:txBody>
      </p:sp>
      <p:sp>
        <p:nvSpPr>
          <p:cNvPr id="9" name="矩形 8"/>
          <p:cNvSpPr/>
          <p:nvPr/>
        </p:nvSpPr>
        <p:spPr>
          <a:xfrm>
            <a:off x="2268077" y="4003487"/>
            <a:ext cx="2044149" cy="369332"/>
          </a:xfrm>
          <a:prstGeom prst="rect">
            <a:avLst/>
          </a:prstGeom>
        </p:spPr>
        <p:txBody>
          <a:bodyPr wrap="none">
            <a:spAutoFit/>
          </a:bodyPr>
          <a:lstStyle/>
          <a:p>
            <a:r>
              <a:rPr lang="zh-CN" altLang="zh-CN" b="1" kern="100" dirty="0">
                <a:latin typeface="Microsoft YaHei UI Light" panose="020B0502040204020203" pitchFamily="34" charset="-122"/>
                <a:ea typeface="Microsoft YaHei UI Light" panose="020B0502040204020203" pitchFamily="34" charset="-122"/>
                <a:cs typeface="Times New Roman" panose="02020603050405020304" pitchFamily="18" charset="0"/>
              </a:rPr>
              <a:t>文件和数据格式化</a:t>
            </a:r>
            <a:endParaRPr lang="zh-CN" altLang="en-US" dirty="0">
              <a:latin typeface="Microsoft YaHei UI Light" panose="020B0502040204020203" pitchFamily="34" charset="-122"/>
              <a:ea typeface="Microsoft YaHei UI Light" panose="020B0502040204020203" pitchFamily="34" charset="-122"/>
            </a:endParaRPr>
          </a:p>
        </p:txBody>
      </p:sp>
      <p:sp>
        <p:nvSpPr>
          <p:cNvPr id="10" name="矩形 9"/>
          <p:cNvSpPr/>
          <p:nvPr/>
        </p:nvSpPr>
        <p:spPr>
          <a:xfrm>
            <a:off x="2268077" y="4744865"/>
            <a:ext cx="2978701" cy="369332"/>
          </a:xfrm>
          <a:prstGeom prst="rect">
            <a:avLst/>
          </a:prstGeom>
        </p:spPr>
        <p:txBody>
          <a:bodyPr wrap="none">
            <a:spAutoFit/>
          </a:bodyPr>
          <a:lstStyle/>
          <a:p>
            <a:r>
              <a:rPr lang="en-US" altLang="zh-CN" b="1" dirty="0">
                <a:latin typeface="Microsoft YaHei UI Light" panose="020B0502040204020203" pitchFamily="34" charset="-122"/>
                <a:ea typeface="Microsoft YaHei UI Light" panose="020B0502040204020203" pitchFamily="34" charset="-122"/>
                <a:cs typeface="宋体" panose="02010600030101010101" pitchFamily="2" charset="-122"/>
              </a:rPr>
              <a:t>Python</a:t>
            </a:r>
            <a:r>
              <a:rPr lang="zh-CN" altLang="zh-CN" b="1" kern="100" dirty="0">
                <a:latin typeface="Microsoft YaHei UI Light" panose="020B0502040204020203" pitchFamily="34" charset="-122"/>
                <a:ea typeface="Microsoft YaHei UI Light" panose="020B0502040204020203" pitchFamily="34" charset="-122"/>
                <a:cs typeface="Times New Roman" panose="02020603050405020304" pitchFamily="18" charset="0"/>
              </a:rPr>
              <a:t>网络爬虫与信息获取</a:t>
            </a:r>
            <a:endParaRPr lang="zh-CN" altLang="en-US" dirty="0">
              <a:latin typeface="Microsoft YaHei UI Light" panose="020B0502040204020203" pitchFamily="34" charset="-122"/>
              <a:ea typeface="Microsoft YaHei UI Light" panose="020B0502040204020203" pitchFamily="34" charset="-122"/>
            </a:endParaRPr>
          </a:p>
        </p:txBody>
      </p:sp>
      <p:sp>
        <p:nvSpPr>
          <p:cNvPr id="11" name="矩形 10"/>
          <p:cNvSpPr/>
          <p:nvPr/>
        </p:nvSpPr>
        <p:spPr>
          <a:xfrm>
            <a:off x="2268077" y="5486243"/>
            <a:ext cx="2978701" cy="369332"/>
          </a:xfrm>
          <a:prstGeom prst="rect">
            <a:avLst/>
          </a:prstGeom>
        </p:spPr>
        <p:txBody>
          <a:bodyPr wrap="none">
            <a:spAutoFit/>
          </a:bodyPr>
          <a:lstStyle/>
          <a:p>
            <a:r>
              <a:rPr lang="en-US" altLang="zh-CN" b="1" dirty="0">
                <a:latin typeface="Microsoft YaHei UI Light" panose="020B0502040204020203" pitchFamily="34" charset="-122"/>
                <a:ea typeface="Microsoft YaHei UI Light" panose="020B0502040204020203" pitchFamily="34" charset="-122"/>
                <a:cs typeface="宋体" panose="02010600030101010101" pitchFamily="2" charset="-122"/>
              </a:rPr>
              <a:t>Python</a:t>
            </a:r>
            <a:r>
              <a:rPr lang="zh-CN" altLang="zh-CN" b="1" kern="100" dirty="0">
                <a:latin typeface="Microsoft YaHei UI Light" panose="020B0502040204020203" pitchFamily="34" charset="-122"/>
                <a:ea typeface="Microsoft YaHei UI Light" panose="020B0502040204020203" pitchFamily="34" charset="-122"/>
                <a:cs typeface="Times New Roman" panose="02020603050405020304" pitchFamily="18" charset="0"/>
              </a:rPr>
              <a:t>科学计算与数据处理</a:t>
            </a:r>
            <a:endParaRPr lang="zh-CN" altLang="en-US" dirty="0">
              <a:latin typeface="Microsoft YaHei UI Light" panose="020B0502040204020203" pitchFamily="34" charset="-122"/>
              <a:ea typeface="Microsoft YaHei UI Light" panose="020B0502040204020203" pitchFamily="34" charset="-122"/>
            </a:endParaRPr>
          </a:p>
        </p:txBody>
      </p:sp>
      <p:sp>
        <p:nvSpPr>
          <p:cNvPr id="12" name="矩形 11"/>
          <p:cNvSpPr/>
          <p:nvPr/>
        </p:nvSpPr>
        <p:spPr>
          <a:xfrm>
            <a:off x="2268077" y="6227625"/>
            <a:ext cx="2048959" cy="369332"/>
          </a:xfrm>
          <a:prstGeom prst="rect">
            <a:avLst/>
          </a:prstGeom>
        </p:spPr>
        <p:txBody>
          <a:bodyPr wrap="none">
            <a:spAutoFit/>
          </a:bodyPr>
          <a:lstStyle/>
          <a:p>
            <a:r>
              <a:rPr lang="en-US" altLang="zh-CN" b="1" dirty="0">
                <a:latin typeface="Microsoft YaHei UI Light" panose="020B0502040204020203" pitchFamily="34" charset="-122"/>
                <a:ea typeface="Microsoft YaHei UI Light" panose="020B0502040204020203" pitchFamily="34" charset="-122"/>
                <a:cs typeface="宋体" panose="02010600030101010101" pitchFamily="2" charset="-122"/>
              </a:rPr>
              <a:t>Python</a:t>
            </a:r>
            <a:r>
              <a:rPr lang="zh-CN" altLang="zh-CN" b="1" kern="100" dirty="0">
                <a:latin typeface="Microsoft YaHei UI Light" panose="020B0502040204020203" pitchFamily="34" charset="-122"/>
                <a:ea typeface="Microsoft YaHei UI Light" panose="020B0502040204020203" pitchFamily="34" charset="-122"/>
                <a:cs typeface="Times New Roman" panose="02020603050405020304" pitchFamily="18" charset="0"/>
              </a:rPr>
              <a:t>数据可视化</a:t>
            </a:r>
            <a:endParaRPr lang="zh-CN" altLang="en-US" dirty="0">
              <a:latin typeface="Microsoft YaHei UI Light" panose="020B0502040204020203" pitchFamily="34" charset="-122"/>
              <a:ea typeface="Microsoft YaHei UI Light" panose="020B0502040204020203" pitchFamily="34" charset="-122"/>
            </a:endParaRPr>
          </a:p>
        </p:txBody>
      </p:sp>
      <p:sp>
        <p:nvSpPr>
          <p:cNvPr id="13" name="左大括号 12"/>
          <p:cNvSpPr/>
          <p:nvPr/>
        </p:nvSpPr>
        <p:spPr>
          <a:xfrm>
            <a:off x="1831045" y="493022"/>
            <a:ext cx="403412" cy="5907505"/>
          </a:xfrm>
          <a:prstGeom prst="leftBrace">
            <a:avLst>
              <a:gd name="adj1" fmla="val 78517"/>
              <a:gd name="adj2" fmla="val 49659"/>
            </a:avLst>
          </a:prstGeom>
          <a:ln w="12700">
            <a:round/>
            <a:headEnd type="non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文本框 13"/>
          <p:cNvSpPr txBox="1"/>
          <p:nvPr/>
        </p:nvSpPr>
        <p:spPr>
          <a:xfrm>
            <a:off x="5280398" y="331895"/>
            <a:ext cx="3267241" cy="307777"/>
          </a:xfrm>
          <a:prstGeom prst="rect">
            <a:avLst/>
          </a:prstGeom>
          <a:noFill/>
        </p:spPr>
        <p:txBody>
          <a:bodyPr wrap="none" rtlCol="0">
            <a:spAutoFit/>
          </a:bodyPr>
          <a:lstStyle/>
          <a:p>
            <a:r>
              <a:rPr lang="en-US" altLang="zh-CN"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rPr>
              <a:t>Python</a:t>
            </a:r>
            <a:r>
              <a:rPr lang="zh-CN" altLang="en-US"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rPr>
              <a:t>语言概述、安装配置、快速入门</a:t>
            </a:r>
          </a:p>
        </p:txBody>
      </p:sp>
      <p:sp>
        <p:nvSpPr>
          <p:cNvPr id="15" name="文本框 14"/>
          <p:cNvSpPr txBox="1"/>
          <p:nvPr/>
        </p:nvSpPr>
        <p:spPr>
          <a:xfrm>
            <a:off x="5280398" y="1073477"/>
            <a:ext cx="2755883" cy="307777"/>
          </a:xfrm>
          <a:prstGeom prst="rect">
            <a:avLst/>
          </a:prstGeom>
          <a:noFill/>
        </p:spPr>
        <p:txBody>
          <a:bodyPr wrap="none" rtlCol="0">
            <a:spAutoFit/>
          </a:bodyPr>
          <a:lstStyle/>
          <a:p>
            <a:r>
              <a:rPr lang="zh-CN" altLang="en-US"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rPr>
              <a:t>数字类型、字符串类型、</a:t>
            </a:r>
            <a:r>
              <a:rPr lang="en-US" altLang="zh-CN"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rPr>
              <a:t>math</a:t>
            </a:r>
            <a:r>
              <a:rPr lang="zh-CN" altLang="en-US"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rPr>
              <a:t>库</a:t>
            </a:r>
          </a:p>
        </p:txBody>
      </p:sp>
      <p:sp>
        <p:nvSpPr>
          <p:cNvPr id="16" name="文本框 15"/>
          <p:cNvSpPr txBox="1"/>
          <p:nvPr/>
        </p:nvSpPr>
        <p:spPr>
          <a:xfrm>
            <a:off x="5280398" y="1815059"/>
            <a:ext cx="3698448" cy="307777"/>
          </a:xfrm>
          <a:prstGeom prst="rect">
            <a:avLst/>
          </a:prstGeom>
          <a:noFill/>
        </p:spPr>
        <p:txBody>
          <a:bodyPr wrap="none" rtlCol="0">
            <a:spAutoFit/>
          </a:bodyPr>
          <a:lstStyle/>
          <a:p>
            <a:r>
              <a:rPr lang="zh-CN" altLang="en-US"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rPr>
              <a:t>分支结构、循环结构、异常处理、</a:t>
            </a:r>
            <a:r>
              <a:rPr lang="en-US" altLang="zh-CN"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rPr>
              <a:t>random</a:t>
            </a:r>
            <a:r>
              <a:rPr lang="zh-CN" altLang="en-US"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rPr>
              <a:t>库</a:t>
            </a:r>
          </a:p>
        </p:txBody>
      </p:sp>
      <p:sp>
        <p:nvSpPr>
          <p:cNvPr id="17" name="文本框 16"/>
          <p:cNvSpPr txBox="1"/>
          <p:nvPr/>
        </p:nvSpPr>
        <p:spPr>
          <a:xfrm>
            <a:off x="5280398" y="2556641"/>
            <a:ext cx="4520789" cy="307777"/>
          </a:xfrm>
          <a:prstGeom prst="rect">
            <a:avLst/>
          </a:prstGeom>
          <a:noFill/>
        </p:spPr>
        <p:txBody>
          <a:bodyPr wrap="none" rtlCol="0">
            <a:spAutoFit/>
          </a:bodyPr>
          <a:lstStyle/>
          <a:p>
            <a:r>
              <a:rPr lang="zh-CN" altLang="en-US"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rPr>
              <a:t>函数的定义、参数传递、</a:t>
            </a:r>
            <a:r>
              <a:rPr lang="en-US" altLang="zh-CN"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rPr>
              <a:t>Python</a:t>
            </a:r>
            <a:r>
              <a:rPr lang="zh-CN" altLang="en-US"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rPr>
              <a:t>内置函数、</a:t>
            </a:r>
            <a:r>
              <a:rPr lang="en-US" altLang="zh-CN" sz="1400" dirty="0" err="1">
                <a:solidFill>
                  <a:schemeClr val="tx1">
                    <a:lumMod val="50000"/>
                    <a:lumOff val="50000"/>
                  </a:schemeClr>
                </a:solidFill>
                <a:latin typeface="Microsoft YaHei UI Light" panose="020B0502040204020203" pitchFamily="34" charset="-122"/>
                <a:ea typeface="Microsoft YaHei UI Light" panose="020B0502040204020203" pitchFamily="34" charset="-122"/>
              </a:rPr>
              <a:t>datetime</a:t>
            </a:r>
            <a:r>
              <a:rPr lang="zh-CN" altLang="en-US"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rPr>
              <a:t>库</a:t>
            </a:r>
          </a:p>
        </p:txBody>
      </p:sp>
      <p:sp>
        <p:nvSpPr>
          <p:cNvPr id="18" name="文本框 17"/>
          <p:cNvSpPr txBox="1"/>
          <p:nvPr/>
        </p:nvSpPr>
        <p:spPr>
          <a:xfrm>
            <a:off x="5280398" y="3298223"/>
            <a:ext cx="3799438" cy="307777"/>
          </a:xfrm>
          <a:prstGeom prst="rect">
            <a:avLst/>
          </a:prstGeom>
          <a:noFill/>
        </p:spPr>
        <p:txBody>
          <a:bodyPr wrap="none" rtlCol="0">
            <a:spAutoFit/>
          </a:bodyPr>
          <a:lstStyle/>
          <a:p>
            <a:r>
              <a:rPr lang="zh-CN" altLang="en-US"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rPr>
              <a:t>元组、列表、字典、集合的使用方法，</a:t>
            </a:r>
            <a:r>
              <a:rPr lang="en-US" altLang="zh-CN" sz="1400" dirty="0" err="1">
                <a:solidFill>
                  <a:schemeClr val="tx1">
                    <a:lumMod val="50000"/>
                    <a:lumOff val="50000"/>
                  </a:schemeClr>
                </a:solidFill>
                <a:latin typeface="Microsoft YaHei UI Light" panose="020B0502040204020203" pitchFamily="34" charset="-122"/>
                <a:ea typeface="Microsoft YaHei UI Light" panose="020B0502040204020203" pitchFamily="34" charset="-122"/>
              </a:rPr>
              <a:t>jieba</a:t>
            </a:r>
            <a:r>
              <a:rPr lang="zh-CN" altLang="en-US"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rPr>
              <a:t>库</a:t>
            </a:r>
          </a:p>
        </p:txBody>
      </p:sp>
      <p:sp>
        <p:nvSpPr>
          <p:cNvPr id="19" name="文本框 18"/>
          <p:cNvSpPr txBox="1"/>
          <p:nvPr/>
        </p:nvSpPr>
        <p:spPr>
          <a:xfrm>
            <a:off x="5280398" y="4039805"/>
            <a:ext cx="5091458" cy="307777"/>
          </a:xfrm>
          <a:prstGeom prst="rect">
            <a:avLst/>
          </a:prstGeom>
          <a:noFill/>
        </p:spPr>
        <p:txBody>
          <a:bodyPr wrap="none" rtlCol="0">
            <a:spAutoFit/>
          </a:bodyPr>
          <a:lstStyle/>
          <a:p>
            <a:r>
              <a:rPr lang="zh-CN" altLang="en-US"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rPr>
              <a:t>文件的读写、二维数据格式化、高维数据格式化、</a:t>
            </a:r>
            <a:r>
              <a:rPr lang="en-US" altLang="zh-CN"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rPr>
              <a:t>PIL</a:t>
            </a:r>
            <a:r>
              <a:rPr lang="zh-CN" altLang="en-US"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rPr>
              <a:t>库的使用</a:t>
            </a:r>
          </a:p>
        </p:txBody>
      </p:sp>
      <p:sp>
        <p:nvSpPr>
          <p:cNvPr id="20" name="文本框 19"/>
          <p:cNvSpPr txBox="1"/>
          <p:nvPr/>
        </p:nvSpPr>
        <p:spPr>
          <a:xfrm>
            <a:off x="5280398" y="4781387"/>
            <a:ext cx="5635838" cy="307777"/>
          </a:xfrm>
          <a:prstGeom prst="rect">
            <a:avLst/>
          </a:prstGeom>
          <a:noFill/>
        </p:spPr>
        <p:txBody>
          <a:bodyPr wrap="none" rtlCol="0">
            <a:spAutoFit/>
          </a:bodyPr>
          <a:lstStyle/>
          <a:p>
            <a:r>
              <a:rPr lang="en-US" altLang="zh-CN"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rPr>
              <a:t>requests</a:t>
            </a:r>
            <a:r>
              <a:rPr lang="zh-CN" altLang="zh-CN"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rPr>
              <a:t>库的使用；</a:t>
            </a:r>
            <a:r>
              <a:rPr lang="en-US" altLang="zh-CN"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rPr>
              <a:t>beautifulsoup4</a:t>
            </a:r>
            <a:r>
              <a:rPr lang="zh-CN" altLang="zh-CN"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rPr>
              <a:t>库的使用；</a:t>
            </a:r>
            <a:r>
              <a:rPr lang="en-US" altLang="zh-CN" sz="1400" dirty="0" err="1">
                <a:solidFill>
                  <a:schemeClr val="tx1">
                    <a:lumMod val="50000"/>
                    <a:lumOff val="50000"/>
                  </a:schemeClr>
                </a:solidFill>
                <a:latin typeface="Microsoft YaHei UI Light" panose="020B0502040204020203" pitchFamily="34" charset="-122"/>
                <a:ea typeface="Microsoft YaHei UI Light" panose="020B0502040204020203" pitchFamily="34" charset="-122"/>
              </a:rPr>
              <a:t>scrapy</a:t>
            </a:r>
            <a:r>
              <a:rPr lang="zh-CN" altLang="zh-CN"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rPr>
              <a:t>网络爬虫的框架</a:t>
            </a:r>
            <a:endParaRPr lang="zh-CN" altLang="en-US"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endParaRPr>
          </a:p>
        </p:txBody>
      </p:sp>
      <p:sp>
        <p:nvSpPr>
          <p:cNvPr id="21" name="文本框 20"/>
          <p:cNvSpPr txBox="1"/>
          <p:nvPr/>
        </p:nvSpPr>
        <p:spPr>
          <a:xfrm>
            <a:off x="5280398" y="5522969"/>
            <a:ext cx="4211409" cy="307777"/>
          </a:xfrm>
          <a:prstGeom prst="rect">
            <a:avLst/>
          </a:prstGeom>
          <a:noFill/>
        </p:spPr>
        <p:txBody>
          <a:bodyPr wrap="none" rtlCol="0">
            <a:spAutoFit/>
          </a:bodyPr>
          <a:lstStyle/>
          <a:p>
            <a:r>
              <a:rPr lang="zh-CN" altLang="zh-CN"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rPr>
              <a:t>使用</a:t>
            </a:r>
            <a:r>
              <a:rPr lang="en-US" altLang="zh-CN" sz="1400" dirty="0" err="1">
                <a:solidFill>
                  <a:schemeClr val="tx1">
                    <a:lumMod val="50000"/>
                    <a:lumOff val="50000"/>
                  </a:schemeClr>
                </a:solidFill>
                <a:latin typeface="Microsoft YaHei UI Light" panose="020B0502040204020203" pitchFamily="34" charset="-122"/>
                <a:ea typeface="Microsoft YaHei UI Light" panose="020B0502040204020203" pitchFamily="34" charset="-122"/>
              </a:rPr>
              <a:t>numpy</a:t>
            </a:r>
            <a:r>
              <a:rPr lang="zh-CN" altLang="zh-CN"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rPr>
              <a:t>库、</a:t>
            </a:r>
            <a:r>
              <a:rPr lang="en-US" altLang="zh-CN"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rPr>
              <a:t>pandas</a:t>
            </a:r>
            <a:r>
              <a:rPr lang="zh-CN" altLang="zh-CN"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rPr>
              <a:t>库</a:t>
            </a:r>
            <a:r>
              <a:rPr lang="zh-CN" altLang="en-US"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rPr>
              <a:t>进行</a:t>
            </a:r>
            <a:r>
              <a:rPr lang="zh-CN" altLang="zh-CN"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rPr>
              <a:t>科学计算、数据处理</a:t>
            </a:r>
            <a:endParaRPr lang="zh-CN" altLang="en-US"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endParaRPr>
          </a:p>
        </p:txBody>
      </p:sp>
      <p:sp>
        <p:nvSpPr>
          <p:cNvPr id="22" name="矩形 21"/>
          <p:cNvSpPr/>
          <p:nvPr/>
        </p:nvSpPr>
        <p:spPr>
          <a:xfrm>
            <a:off x="5280398" y="6264551"/>
            <a:ext cx="2797561" cy="307777"/>
          </a:xfrm>
          <a:prstGeom prst="rect">
            <a:avLst/>
          </a:prstGeom>
        </p:spPr>
        <p:txBody>
          <a:bodyPr wrap="none">
            <a:spAutoFit/>
          </a:bodyPr>
          <a:lstStyle/>
          <a:p>
            <a:r>
              <a:rPr lang="zh-CN" altLang="zh-CN"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cs typeface="宋体" panose="02010600030101010101" pitchFamily="2" charset="-122"/>
              </a:rPr>
              <a:t>使用</a:t>
            </a:r>
            <a:r>
              <a:rPr lang="en-US" altLang="zh-CN" sz="1400" dirty="0" err="1">
                <a:solidFill>
                  <a:schemeClr val="tx1">
                    <a:lumMod val="50000"/>
                    <a:lumOff val="50000"/>
                  </a:schemeClr>
                </a:solidFill>
                <a:latin typeface="Microsoft YaHei UI Light" panose="020B0502040204020203" pitchFamily="34" charset="-122"/>
                <a:ea typeface="Microsoft YaHei UI Light" panose="020B0502040204020203" pitchFamily="34" charset="-122"/>
                <a:cs typeface="宋体" panose="02010600030101010101" pitchFamily="2" charset="-122"/>
              </a:rPr>
              <a:t>matplotlib</a:t>
            </a:r>
            <a:r>
              <a:rPr lang="zh-CN" altLang="zh-CN"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cs typeface="宋体" panose="02010600030101010101" pitchFamily="2" charset="-122"/>
              </a:rPr>
              <a:t>库实现数据可视化</a:t>
            </a:r>
            <a:endParaRPr lang="zh-CN" altLang="en-US" sz="1400" dirty="0">
              <a:solidFill>
                <a:schemeClr val="tx1">
                  <a:lumMod val="50000"/>
                  <a:lumOff val="50000"/>
                </a:schemeClr>
              </a:solidFill>
              <a:latin typeface="Microsoft YaHei UI Light" panose="020B0502040204020203" pitchFamily="34" charset="-122"/>
              <a:ea typeface="Microsoft YaHei UI Light" panose="020B0502040204020203" pitchFamily="34" charset="-122"/>
            </a:endParaRPr>
          </a:p>
        </p:txBody>
      </p:sp>
      <p:sp>
        <p:nvSpPr>
          <p:cNvPr id="25" name="矩形 24"/>
          <p:cNvSpPr/>
          <p:nvPr/>
        </p:nvSpPr>
        <p:spPr>
          <a:xfrm>
            <a:off x="-24993" y="3236668"/>
            <a:ext cx="1890967"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程序设计</a:t>
            </a:r>
          </a:p>
        </p:txBody>
      </p:sp>
    </p:spTree>
    <p:extLst>
      <p:ext uri="{BB962C8B-B14F-4D97-AF65-F5344CB8AC3E}">
        <p14:creationId xmlns:p14="http://schemas.microsoft.com/office/powerpoint/2010/main" val="2904764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038139"/>
            <a:ext cx="9144000" cy="2387600"/>
          </a:xfrm>
        </p:spPr>
        <p:txBody>
          <a:bodyPr/>
          <a:lstStyle/>
          <a:p>
            <a:r>
              <a:rPr lang="en-US" altLang="zh-CN" b="1" dirty="0">
                <a:latin typeface="微软雅黑" panose="020B0503020204020204" pitchFamily="34" charset="-122"/>
                <a:ea typeface="微软雅黑" panose="020B0503020204020204" pitchFamily="34" charset="-122"/>
              </a:rPr>
              <a:t>Python</a:t>
            </a:r>
            <a:r>
              <a:rPr lang="zh-CN" altLang="zh-CN" b="1" dirty="0">
                <a:latin typeface="微软雅黑" panose="020B0503020204020204" pitchFamily="34" charset="-122"/>
                <a:ea typeface="微软雅黑" panose="020B0503020204020204" pitchFamily="34" charset="-122"/>
              </a:rPr>
              <a:t>程序设计概述</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5725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3149" y="366664"/>
            <a:ext cx="3467616" cy="584775"/>
          </a:xfrm>
          <a:prstGeom prst="rect">
            <a:avLst/>
          </a:prstGeom>
        </p:spPr>
        <p:txBody>
          <a:bodyPr wrap="none">
            <a:spAutoFit/>
          </a:bodyPr>
          <a:lstStyle/>
          <a:p>
            <a:r>
              <a:rPr lang="zh-CN" altLang="en-US" sz="3200" dirty="0">
                <a:latin typeface="微软雅黑" panose="020B0503020204020204" pitchFamily="34" charset="-122"/>
                <a:ea typeface="微软雅黑" panose="020B0503020204020204" pitchFamily="34" charset="-122"/>
              </a:rPr>
              <a:t>程序设计语言概述</a:t>
            </a:r>
          </a:p>
        </p:txBody>
      </p:sp>
      <p:sp>
        <p:nvSpPr>
          <p:cNvPr id="6" name="矩形 5"/>
          <p:cNvSpPr/>
          <p:nvPr/>
        </p:nvSpPr>
        <p:spPr>
          <a:xfrm>
            <a:off x="683149" y="1289148"/>
            <a:ext cx="10161904" cy="452431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程序设计语言是计算机能够理解和识别用户操作意图的一种交互体系，它按照特定规则组织计算机指令，使计算机能够自动进行各种运算处理。按照程序设计语言规则组织起来的一组计算机指令称为计算机程序。</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程序设计语言包含</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个大类：</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机器语言</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汇编语言</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高级语言</a:t>
            </a:r>
            <a:endParaRPr lang="en-US" altLang="zh-CN" sz="2400" dirty="0">
              <a:latin typeface="微软雅黑" panose="020B0503020204020204" pitchFamily="34" charset="-122"/>
              <a:ea typeface="微软雅黑" panose="020B0503020204020204" pitchFamily="34" charset="-122"/>
            </a:endParaRPr>
          </a:p>
        </p:txBody>
      </p:sp>
      <p:sp>
        <p:nvSpPr>
          <p:cNvPr id="3" name="左大括号 2"/>
          <p:cNvSpPr/>
          <p:nvPr/>
        </p:nvSpPr>
        <p:spPr>
          <a:xfrm>
            <a:off x="2889285" y="5074337"/>
            <a:ext cx="277498" cy="888576"/>
          </a:xfrm>
          <a:prstGeom prst="leftBrace">
            <a:avLst>
              <a:gd name="adj1" fmla="val 2784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nvSpPr>
        <p:spPr>
          <a:xfrm>
            <a:off x="3166783" y="4825566"/>
            <a:ext cx="1107996" cy="1615827"/>
          </a:xfrm>
          <a:prstGeom prst="rect">
            <a:avLst/>
          </a:prstGeom>
          <a:noFill/>
        </p:spPr>
        <p:txBody>
          <a:bodyPr wrap="non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静态语言</a:t>
            </a: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脚本语言</a:t>
            </a: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54770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3149" y="366664"/>
            <a:ext cx="3467616" cy="584775"/>
          </a:xfrm>
          <a:prstGeom prst="rect">
            <a:avLst/>
          </a:prstGeom>
        </p:spPr>
        <p:txBody>
          <a:bodyPr wrap="none">
            <a:spAutoFit/>
          </a:bodyPr>
          <a:lstStyle/>
          <a:p>
            <a:r>
              <a:rPr lang="zh-CN" altLang="en-US" sz="3200" dirty="0">
                <a:latin typeface="微软雅黑" panose="020B0503020204020204" pitchFamily="34" charset="-122"/>
                <a:ea typeface="微软雅黑" panose="020B0503020204020204" pitchFamily="34" charset="-122"/>
              </a:rPr>
              <a:t>程序设计语言概述</a:t>
            </a:r>
          </a:p>
        </p:txBody>
      </p:sp>
      <p:sp>
        <p:nvSpPr>
          <p:cNvPr id="5" name="文本框 4"/>
          <p:cNvSpPr txBox="1"/>
          <p:nvPr/>
        </p:nvSpPr>
        <p:spPr>
          <a:xfrm>
            <a:off x="773206" y="2050677"/>
            <a:ext cx="6743700" cy="216982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机器语言是一种二进制语言，它直接使用二进制代码表达指令，是计算机硬件可以直接识别和执行的程序设计语言。</a:t>
            </a:r>
            <a:endParaRPr lang="en-US" altLang="zh-CN" dirty="0">
              <a:latin typeface="微软雅黑" panose="020B0503020204020204" pitchFamily="34" charset="-122"/>
              <a:ea typeface="微软雅黑" panose="020B0503020204020204" pitchFamily="34" charset="-122"/>
            </a:endParaRPr>
          </a:p>
          <a:p>
            <a:pPr>
              <a:lnSpc>
                <a:spcPct val="150000"/>
              </a:lnSpc>
            </a:pPr>
            <a:endParaRPr lang="zh-CN" altLang="en-US"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例如：执行数字</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的加法，</a:t>
            </a:r>
            <a:r>
              <a:rPr lang="en-US" altLang="zh-CN" dirty="0">
                <a:latin typeface="微软雅黑" panose="020B0503020204020204" pitchFamily="34" charset="-122"/>
                <a:ea typeface="微软雅黑" panose="020B0503020204020204" pitchFamily="34" charset="-122"/>
              </a:rPr>
              <a:t>16</a:t>
            </a:r>
            <a:r>
              <a:rPr lang="zh-CN" altLang="en-US" dirty="0">
                <a:latin typeface="微软雅黑" panose="020B0503020204020204" pitchFamily="34" charset="-122"/>
                <a:ea typeface="微软雅黑" panose="020B0503020204020204" pitchFamily="34" charset="-122"/>
              </a:rPr>
              <a:t>位计算机上的机器指令为：</a:t>
            </a:r>
            <a:r>
              <a:rPr lang="en-US" altLang="zh-CN" dirty="0">
                <a:latin typeface="微软雅黑" panose="020B0503020204020204" pitchFamily="34" charset="-122"/>
                <a:ea typeface="微软雅黑" panose="020B0503020204020204" pitchFamily="34" charset="-122"/>
              </a:rPr>
              <a:t>11010010 00111011</a:t>
            </a:r>
            <a:r>
              <a:rPr lang="zh-CN" altLang="en-US" dirty="0">
                <a:latin typeface="微软雅黑" panose="020B0503020204020204" pitchFamily="34" charset="-122"/>
                <a:ea typeface="微软雅黑" panose="020B0503020204020204" pitchFamily="34" charset="-122"/>
              </a:rPr>
              <a:t>，不同计算机结构的机器指令不同</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683149" y="1247446"/>
            <a:ext cx="1762021" cy="461665"/>
          </a:xfrm>
          <a:prstGeom prst="rect">
            <a:avLst/>
          </a:prstGeom>
        </p:spPr>
        <p:txBody>
          <a:bodyPr wrap="none">
            <a:spAutoFit/>
          </a:bodyPr>
          <a:lstStyle/>
          <a:p>
            <a:pPr marL="342900" indent="-3429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机器语言</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6736" y="1584606"/>
            <a:ext cx="3133725" cy="2676525"/>
          </a:xfrm>
          <a:prstGeom prst="rect">
            <a:avLst/>
          </a:prstGeom>
        </p:spPr>
      </p:pic>
      <p:sp>
        <p:nvSpPr>
          <p:cNvPr id="3" name="矩形 2"/>
          <p:cNvSpPr/>
          <p:nvPr/>
        </p:nvSpPr>
        <p:spPr>
          <a:xfrm>
            <a:off x="8106054" y="4344072"/>
            <a:ext cx="3364288" cy="523220"/>
          </a:xfrm>
          <a:prstGeom prst="rect">
            <a:avLst/>
          </a:prstGeom>
        </p:spPr>
        <p:txBody>
          <a:bodyPr wrap="square">
            <a:spAutoFit/>
          </a:bodyPr>
          <a:lstStyle/>
          <a:p>
            <a:r>
              <a:rPr lang="zh-CN" altLang="en-US" sz="1400" dirty="0">
                <a:solidFill>
                  <a:srgbClr val="333333"/>
                </a:solidFill>
                <a:latin typeface="微软雅黑" panose="020B0503020204020204" pitchFamily="34" charset="-122"/>
                <a:ea typeface="微软雅黑" panose="020B0503020204020204" pitchFamily="34" charset="-122"/>
              </a:rPr>
              <a:t>带孔为</a:t>
            </a:r>
            <a:r>
              <a:rPr lang="en-US" altLang="zh-CN" sz="1400" dirty="0">
                <a:solidFill>
                  <a:srgbClr val="333333"/>
                </a:solidFill>
                <a:latin typeface="微软雅黑" panose="020B0503020204020204" pitchFamily="34" charset="-122"/>
                <a:ea typeface="微软雅黑" panose="020B0503020204020204" pitchFamily="34" charset="-122"/>
              </a:rPr>
              <a:t>1</a:t>
            </a:r>
            <a:r>
              <a:rPr lang="zh-CN" altLang="en-US" sz="1400" dirty="0">
                <a:solidFill>
                  <a:srgbClr val="333333"/>
                </a:solidFill>
                <a:latin typeface="微软雅黑" panose="020B0503020204020204" pitchFamily="34" charset="-122"/>
                <a:ea typeface="微软雅黑" panose="020B0503020204020204" pitchFamily="34" charset="-122"/>
              </a:rPr>
              <a:t>，无孔为</a:t>
            </a:r>
            <a:r>
              <a:rPr lang="en-US" altLang="zh-CN" sz="1400" dirty="0">
                <a:solidFill>
                  <a:srgbClr val="333333"/>
                </a:solidFill>
                <a:latin typeface="微软雅黑" panose="020B0503020204020204" pitchFamily="34" charset="-122"/>
                <a:ea typeface="微软雅黑" panose="020B0503020204020204" pitchFamily="34" charset="-122"/>
              </a:rPr>
              <a:t>0</a:t>
            </a:r>
            <a:r>
              <a:rPr lang="zh-CN" altLang="en-US" sz="1400" dirty="0">
                <a:solidFill>
                  <a:srgbClr val="333333"/>
                </a:solidFill>
                <a:latin typeface="微软雅黑" panose="020B0503020204020204" pitchFamily="34" charset="-122"/>
                <a:ea typeface="微软雅黑" panose="020B0503020204020204" pitchFamily="34" charset="-122"/>
              </a:rPr>
              <a:t>，经过光电输入机将数据输入计算机。</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0195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3149" y="366664"/>
            <a:ext cx="3467616" cy="584775"/>
          </a:xfrm>
          <a:prstGeom prst="rect">
            <a:avLst/>
          </a:prstGeom>
        </p:spPr>
        <p:txBody>
          <a:bodyPr wrap="none">
            <a:spAutoFit/>
          </a:bodyPr>
          <a:lstStyle/>
          <a:p>
            <a:r>
              <a:rPr lang="zh-CN" altLang="en-US" sz="3200" dirty="0">
                <a:latin typeface="微软雅黑" panose="020B0503020204020204" pitchFamily="34" charset="-122"/>
                <a:ea typeface="微软雅黑" panose="020B0503020204020204" pitchFamily="34" charset="-122"/>
              </a:rPr>
              <a:t>程序设计语言概述</a:t>
            </a:r>
          </a:p>
        </p:txBody>
      </p:sp>
      <p:sp>
        <p:nvSpPr>
          <p:cNvPr id="5" name="文本框 4"/>
          <p:cNvSpPr txBox="1"/>
          <p:nvPr/>
        </p:nvSpPr>
        <p:spPr>
          <a:xfrm>
            <a:off x="773206" y="2050677"/>
            <a:ext cx="6743700" cy="3000821"/>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使用助记符与机器语言中的指令进行一一对应，在计算机发展早期帮助程序员提高编程效率。</a:t>
            </a:r>
            <a:endParaRPr lang="en-US" altLang="zh-CN" dirty="0">
              <a:latin typeface="微软雅黑" panose="020B0503020204020204" pitchFamily="34" charset="-122"/>
              <a:ea typeface="微软雅黑" panose="020B0503020204020204" pitchFamily="34" charset="-122"/>
            </a:endParaRPr>
          </a:p>
          <a:p>
            <a:pPr>
              <a:lnSpc>
                <a:spcPct val="150000"/>
              </a:lnSpc>
            </a:pPr>
            <a:endParaRPr lang="zh-CN" altLang="en-US"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例如：执行数字</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的加法，汇编语言指令为：</a:t>
            </a:r>
          </a:p>
          <a:p>
            <a:pPr>
              <a:lnSpc>
                <a:spcPct val="150000"/>
              </a:lnSpc>
            </a:pPr>
            <a:r>
              <a:rPr lang="en-US" altLang="zh-CN" dirty="0">
                <a:latin typeface="微软雅黑" panose="020B0503020204020204" pitchFamily="34" charset="-122"/>
                <a:ea typeface="微软雅黑" panose="020B0503020204020204" pitchFamily="34" charset="-122"/>
              </a:rPr>
              <a:t>add 2, 3, result</a:t>
            </a:r>
            <a:r>
              <a:rPr lang="zh-CN" altLang="en-US" dirty="0">
                <a:latin typeface="微软雅黑" panose="020B0503020204020204" pitchFamily="34" charset="-122"/>
                <a:ea typeface="微软雅黑" panose="020B0503020204020204" pitchFamily="34" charset="-122"/>
              </a:rPr>
              <a:t>，运算结果写入</a:t>
            </a:r>
            <a:r>
              <a:rPr lang="en-US" altLang="zh-CN" dirty="0">
                <a:latin typeface="微软雅黑" panose="020B0503020204020204" pitchFamily="34" charset="-122"/>
                <a:ea typeface="微软雅黑" panose="020B0503020204020204" pitchFamily="34" charset="-122"/>
              </a:rPr>
              <a:t>result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机器语言和汇编语言都直接操作计算机硬件，统称为低级语言。</a:t>
            </a:r>
          </a:p>
        </p:txBody>
      </p:sp>
      <p:sp>
        <p:nvSpPr>
          <p:cNvPr id="6" name="矩形 5"/>
          <p:cNvSpPr/>
          <p:nvPr/>
        </p:nvSpPr>
        <p:spPr>
          <a:xfrm>
            <a:off x="683149" y="1247446"/>
            <a:ext cx="1762021" cy="461665"/>
          </a:xfrm>
          <a:prstGeom prst="rect">
            <a:avLst/>
          </a:prstGeom>
        </p:spPr>
        <p:txBody>
          <a:bodyPr wrap="none">
            <a:spAutoFit/>
          </a:bodyPr>
          <a:lstStyle/>
          <a:p>
            <a:pPr marL="342900" indent="-3429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汇编语言</a:t>
            </a:r>
          </a:p>
        </p:txBody>
      </p:sp>
      <p:pic>
        <p:nvPicPr>
          <p:cNvPr id="7" name="图片 6"/>
          <p:cNvPicPr>
            <a:picLocks noChangeAspect="1"/>
          </p:cNvPicPr>
          <p:nvPr/>
        </p:nvPicPr>
        <p:blipFill rotWithShape="1">
          <a:blip r:embed="rId2"/>
          <a:srcRect r="54209"/>
          <a:stretch/>
        </p:blipFill>
        <p:spPr>
          <a:xfrm>
            <a:off x="8008844" y="2184249"/>
            <a:ext cx="3925420" cy="4286250"/>
          </a:xfrm>
          <a:prstGeom prst="rect">
            <a:avLst/>
          </a:prstGeom>
        </p:spPr>
      </p:pic>
    </p:spTree>
    <p:extLst>
      <p:ext uri="{BB962C8B-B14F-4D97-AF65-F5344CB8AC3E}">
        <p14:creationId xmlns:p14="http://schemas.microsoft.com/office/powerpoint/2010/main" val="341546536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2260</Words>
  <Application>Microsoft Office PowerPoint</Application>
  <PresentationFormat>宽屏</PresentationFormat>
  <Paragraphs>229</Paragraphs>
  <Slides>40</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40</vt:i4>
      </vt:variant>
    </vt:vector>
  </HeadingPairs>
  <TitlesOfParts>
    <vt:vector size="49" baseType="lpstr">
      <vt:lpstr>Arial Unicode MS</vt:lpstr>
      <vt:lpstr>Microsoft YaHei UI Light</vt:lpstr>
      <vt:lpstr>微软雅黑</vt:lpstr>
      <vt:lpstr>Arial</vt:lpstr>
      <vt:lpstr>Calibri</vt:lpstr>
      <vt:lpstr>Calibri Light</vt:lpstr>
      <vt:lpstr>Consolas</vt:lpstr>
      <vt:lpstr>Wingdings</vt:lpstr>
      <vt:lpstr>Office 主题</vt:lpstr>
      <vt:lpstr>Python程序设计</vt:lpstr>
      <vt:lpstr>课程基本信息</vt:lpstr>
      <vt:lpstr>PowerPoint 演示文稿</vt:lpstr>
      <vt:lpstr>课程考核</vt:lpstr>
      <vt:lpstr>PowerPoint 演示文稿</vt:lpstr>
      <vt:lpstr>Python程序设计概述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TIOBE 编程语言流行趋势</vt:lpstr>
      <vt:lpstr>PowerPoint 演示文稿</vt:lpstr>
      <vt:lpstr>PowerPoint 演示文稿</vt:lpstr>
      <vt:lpstr>PowerPoint 演示文稿</vt:lpstr>
      <vt:lpstr>PowerPoint 演示文稿</vt:lpstr>
      <vt:lpstr>PowerPoint 演示文稿</vt:lpstr>
      <vt:lpstr>PowerPoint 演示文稿</vt:lpstr>
      <vt:lpstr>这些特点都是围绕提高人类的开发效率而设计的，相应的，python也有一些“缺点”：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微实例1.1 根据圆的半径计算圆的面积</vt:lpstr>
      <vt:lpstr>微实例1.1 根据圆的半径计算圆的面积</vt:lpstr>
      <vt:lpstr>微实例1.2 简单的人名对话</vt:lpstr>
      <vt:lpstr>微实例1.3  斐波那契数列的计算</vt:lpstr>
      <vt:lpstr>微实例1.4  同切圆的绘制</vt:lpstr>
      <vt:lpstr>微实例1.5  日期和时间的输出</vt:lpstr>
      <vt:lpstr>Python语言的版本更迭</vt:lpstr>
      <vt:lpstr>Python3和Python2的主要区别</vt:lpstr>
      <vt:lpstr>本章小结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amosine</dc:creator>
  <cp:lastModifiedBy>LIAO Y.Q.</cp:lastModifiedBy>
  <cp:revision>47</cp:revision>
  <dcterms:created xsi:type="dcterms:W3CDTF">2021-08-19T08:05:36Z</dcterms:created>
  <dcterms:modified xsi:type="dcterms:W3CDTF">2021-08-29T05:35:13Z</dcterms:modified>
</cp:coreProperties>
</file>